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78" r:id="rId3"/>
    <p:sldId id="257" r:id="rId4"/>
    <p:sldId id="379" r:id="rId5"/>
    <p:sldId id="380" r:id="rId6"/>
    <p:sldId id="381" r:id="rId7"/>
    <p:sldId id="360" r:id="rId8"/>
    <p:sldId id="341" r:id="rId9"/>
    <p:sldId id="412" r:id="rId10"/>
    <p:sldId id="365" r:id="rId11"/>
    <p:sldId id="397" r:id="rId12"/>
    <p:sldId id="349" r:id="rId13"/>
    <p:sldId id="374" r:id="rId14"/>
    <p:sldId id="383" r:id="rId15"/>
    <p:sldId id="398" r:id="rId16"/>
    <p:sldId id="388" r:id="rId17"/>
    <p:sldId id="389" r:id="rId18"/>
    <p:sldId id="390" r:id="rId19"/>
    <p:sldId id="391" r:id="rId20"/>
    <p:sldId id="384" r:id="rId21"/>
    <p:sldId id="385" r:id="rId22"/>
    <p:sldId id="386" r:id="rId23"/>
    <p:sldId id="387" r:id="rId24"/>
    <p:sldId id="403" r:id="rId25"/>
    <p:sldId id="394" r:id="rId26"/>
    <p:sldId id="396" r:id="rId27"/>
    <p:sldId id="404" r:id="rId28"/>
    <p:sldId id="405" r:id="rId29"/>
    <p:sldId id="406" r:id="rId30"/>
    <p:sldId id="409" r:id="rId31"/>
    <p:sldId id="408" r:id="rId3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00"/>
    <a:srgbClr val="66FF33"/>
    <a:srgbClr val="00FFFF"/>
    <a:srgbClr val="FF3300"/>
    <a:srgbClr val="DDDDDD"/>
    <a:srgbClr val="EAEAEA"/>
    <a:srgbClr val="C0504D"/>
    <a:srgbClr val="D4D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7219" autoAdjust="0"/>
  </p:normalViewPr>
  <p:slideViewPr>
    <p:cSldViewPr>
      <p:cViewPr varScale="1">
        <p:scale>
          <a:sx n="39" d="100"/>
          <a:sy n="39" d="100"/>
        </p:scale>
        <p:origin x="-10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9AA61E-6E46-4114-8F1B-E43F700316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74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FA6489-278E-43F8-A84F-375CAB7925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63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AEACF5-5ABF-4A7A-B4CE-5F640D569030}" type="slidenum">
              <a:rPr lang="fr-FR" smtClean="0"/>
              <a:pPr eaLnBrk="1" hangingPunct="1"/>
              <a:t>1</a:t>
            </a:fld>
            <a:endParaRPr lang="fr-FR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F5E1A0-24C7-4268-BE8A-2580D7E2BA4C}" type="slidenum">
              <a:rPr lang="fr-FR" smtClean="0"/>
              <a:pPr eaLnBrk="1" hangingPunct="1"/>
              <a:t>13</a:t>
            </a:fld>
            <a:endParaRPr lang="fr-F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CEABE-A6E5-41E4-B2B9-589C4D276D89}" type="slidenum">
              <a:rPr lang="fr-FR" altLang="fr-FR"/>
              <a:pPr/>
              <a:t>16</a:t>
            </a:fld>
            <a:endParaRPr lang="fr-FR" altLang="fr-FR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41286-0344-4122-8D18-28B306E908C0}" type="slidenum">
              <a:rPr lang="fr-FR" altLang="fr-FR"/>
              <a:pPr/>
              <a:t>18</a:t>
            </a:fld>
            <a:endParaRPr lang="fr-FR" altLang="fr-FR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8ACC6B-41F8-4076-B753-5E7867AA91B8}" type="slidenum">
              <a:rPr lang="fr-FR" altLang="fr-FR"/>
              <a:pPr/>
              <a:t>20</a:t>
            </a:fld>
            <a:endParaRPr lang="fr-FR" altLang="fr-FR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C10F1-40B9-4B9A-8A02-6B30AB97D530}" type="slidenum">
              <a:rPr lang="fr-FR" altLang="fr-FR"/>
              <a:pPr/>
              <a:t>21</a:t>
            </a:fld>
            <a:endParaRPr lang="fr-FR" altLang="fr-FR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851FE-E7AF-4C8E-89BD-C22CE2689012}" type="slidenum">
              <a:rPr lang="fr-FR" altLang="fr-FR"/>
              <a:pPr/>
              <a:t>22</a:t>
            </a:fld>
            <a:endParaRPr lang="fr-FR" altLang="fr-FR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0165B-B4D6-484B-92BE-1B3FA5F8A93F}" type="slidenum">
              <a:rPr lang="fr-FR" altLang="fr-FR"/>
              <a:pPr/>
              <a:t>26</a:t>
            </a:fld>
            <a:endParaRPr lang="fr-FR" altLang="fr-FR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3F2B3B-DC18-4FDA-80CF-934FF7F158CD}" type="slidenum">
              <a:rPr lang="fr-FR" altLang="fr-FR" smtClean="0"/>
              <a:pPr eaLnBrk="1" hangingPunct="1"/>
              <a:t>27</a:t>
            </a:fld>
            <a:endParaRPr lang="fr-FR" altLang="fr-FR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F9303A-DE00-4DFC-B0EC-0F7AFBEB2C7C}" type="slidenum">
              <a:rPr lang="fr-FR" altLang="fr-FR" smtClean="0"/>
              <a:pPr eaLnBrk="1" hangingPunct="1"/>
              <a:t>28</a:t>
            </a:fld>
            <a:endParaRPr lang="fr-FR" altLang="fr-FR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4D87B2-95AA-4EC6-9828-2F1FBBC3CA41}" type="slidenum">
              <a:rPr lang="fr-FR" altLang="fr-FR" smtClean="0"/>
              <a:pPr eaLnBrk="1" hangingPunct="1"/>
              <a:t>29</a:t>
            </a:fld>
            <a:endParaRPr lang="fr-FR" altLang="fr-FR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ED88F-3106-4F6E-B224-C931632E152B}" type="slidenum">
              <a:rPr lang="fr-FR" smtClean="0"/>
              <a:pPr eaLnBrk="1" hangingPunct="1"/>
              <a:t>3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7076A8-2D30-4111-950C-CC5C51195D0C}" type="slidenum">
              <a:rPr lang="fr-FR" altLang="fr-FR" smtClean="0"/>
              <a:pPr eaLnBrk="1" hangingPunct="1"/>
              <a:t>31</a:t>
            </a:fld>
            <a:endParaRPr lang="fr-FR" altLang="fr-FR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F7B90F-2438-4543-834C-FA7D8D58433C}" type="slidenum">
              <a:rPr lang="en-US"/>
              <a:pPr/>
              <a:t>6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5C8F7-EA49-4885-8E03-9FE397D1B255}" type="slidenum">
              <a:rPr lang="fr-FR" smtClean="0"/>
              <a:pPr eaLnBrk="1" hangingPunct="1"/>
              <a:t>7</a:t>
            </a:fld>
            <a:endParaRPr lang="fr-F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68BA04-C2CB-46B7-B87D-6C217E2DBAD9}" type="slidenum">
              <a:rPr lang="fr-FR" smtClean="0"/>
              <a:pPr eaLnBrk="1" hangingPunct="1"/>
              <a:t>8</a:t>
            </a:fld>
            <a:endParaRPr lang="fr-FR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92674-976E-4FA1-8C3F-AD94F187A997}" type="slidenum">
              <a:rPr lang="en-US" altLang="fr-FR"/>
              <a:pPr/>
              <a:t>9</a:t>
            </a:fld>
            <a:endParaRPr lang="en-US" altLang="fr-FR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B1EFC4-3394-4B36-8649-D0B6630FEA5D}" type="slidenum">
              <a:rPr lang="fr-FR" smtClean="0"/>
              <a:pPr eaLnBrk="1" hangingPunct="1"/>
              <a:t>10</a:t>
            </a:fld>
            <a:endParaRPr lang="fr-FR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B1EFC4-3394-4B36-8649-D0B6630FEA5D}" type="slidenum">
              <a:rPr lang="fr-FR" smtClean="0"/>
              <a:pPr eaLnBrk="1" hangingPunct="1"/>
              <a:t>11</a:t>
            </a:fld>
            <a:endParaRPr lang="fr-FR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E136B6-3E63-4404-A3BC-F70336F2129A}" type="slidenum">
              <a:rPr lang="fr-FR" smtClean="0"/>
              <a:pPr eaLnBrk="1" hangingPunct="1"/>
              <a:t>12</a:t>
            </a:fld>
            <a:endParaRPr lang="fr-FR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42D1E-8618-4BA1-A68D-4D3284B581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5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BCB5-BDEF-485A-B31B-7DB14C296C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92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C5D04-0C68-4B53-8C89-804C63000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35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4AAD4-3595-4761-9C84-26164720CA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46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CAE99-ABFD-4805-9BC2-E1C3C77799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30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AF903-029D-446E-B0AA-7652E36F81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41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09D75-C166-474F-BE3F-9AE30FF372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99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81EED-1AA7-49F6-99C4-EDA2BDA46A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72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47527-A5C6-4254-BB99-653A2DE1F2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8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40D8E-C4E8-4F01-8F1D-11437E396C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4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B697D-4528-4066-97F1-C38B39F86C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26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49A567E-586B-44BD-A6A8-F85FC233DC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Morby\presentations\SS_int\GrandTack\FR_A_out\last_frame_A.AVI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jilawww.colorado.edu/~pja/planets/fig_data1.ps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wmf"/><Relationship Id="rId4" Type="http://schemas.openxmlformats.org/officeDocument/2006/relationships/oleObject" Target="../embeddings/Microsoft_Excel_97-2003_Worksheet1.xls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msss.com/mars/pictures/usgs_color_mosaics/usgs-color.html" TargetMode="Externa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deb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367" y="-37036"/>
            <a:ext cx="122936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727" y="836712"/>
            <a:ext cx="6498505" cy="1470025"/>
          </a:xfrm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fr-FR" sz="4000" b="1" dirty="0" err="1" smtClean="0">
                <a:solidFill>
                  <a:srgbClr val="FFFF00"/>
                </a:solidFill>
              </a:rPr>
              <a:t>Solar</a:t>
            </a:r>
            <a:r>
              <a:rPr lang="fr-FR" sz="4000" b="1" dirty="0" smtClean="0">
                <a:solidFill>
                  <a:srgbClr val="FFFF00"/>
                </a:solidFill>
              </a:rPr>
              <a:t> System       formation and </a:t>
            </a:r>
            <a:r>
              <a:rPr lang="fr-FR" sz="4000" b="1" dirty="0" err="1" smtClean="0">
                <a:solidFill>
                  <a:srgbClr val="FFFF00"/>
                </a:solidFill>
              </a:rPr>
              <a:t>evolution</a:t>
            </a:r>
            <a:endParaRPr lang="fr-FR" sz="4000" b="1" dirty="0" smtClean="0">
              <a:solidFill>
                <a:srgbClr val="FFFF00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357563"/>
            <a:ext cx="5796136" cy="1752600"/>
          </a:xfrm>
        </p:spPr>
        <p:txBody>
          <a:bodyPr/>
          <a:lstStyle/>
          <a:p>
            <a:pPr eaLnBrk="1" hangingPunct="1"/>
            <a:r>
              <a:rPr lang="fr-FR" sz="2400" b="1" dirty="0" smtClean="0">
                <a:solidFill>
                  <a:srgbClr val="66FF33"/>
                </a:solidFill>
              </a:rPr>
              <a:t>Alessandro </a:t>
            </a:r>
            <a:r>
              <a:rPr lang="fr-FR" sz="2400" b="1" dirty="0" err="1" smtClean="0">
                <a:solidFill>
                  <a:srgbClr val="66FF33"/>
                </a:solidFill>
              </a:rPr>
              <a:t>Morbidelli</a:t>
            </a:r>
            <a:r>
              <a:rPr lang="fr-FR" sz="2400" b="1" dirty="0" smtClean="0">
                <a:solidFill>
                  <a:srgbClr val="66FF33"/>
                </a:solidFill>
              </a:rPr>
              <a:t> (OCA, Nice)</a:t>
            </a:r>
          </a:p>
          <a:p>
            <a:pPr algn="l" eaLnBrk="1" hangingPunct="1"/>
            <a:r>
              <a:rPr lang="fr-FR" sz="2000" dirty="0" err="1" smtClean="0">
                <a:solidFill>
                  <a:schemeClr val="bg1"/>
                </a:solidFill>
              </a:rPr>
              <a:t>Work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done</a:t>
            </a:r>
            <a:r>
              <a:rPr lang="fr-FR" sz="2000" dirty="0" smtClean="0">
                <a:solidFill>
                  <a:schemeClr val="bg1"/>
                </a:solidFill>
              </a:rPr>
              <a:t> in 10years in collaboration </a:t>
            </a:r>
            <a:r>
              <a:rPr lang="fr-FR" sz="2000" dirty="0" err="1" smtClean="0">
                <a:solidFill>
                  <a:schemeClr val="bg1"/>
                </a:solidFill>
              </a:rPr>
              <a:t>with</a:t>
            </a:r>
            <a:r>
              <a:rPr lang="fr-FR" sz="2000" dirty="0" smtClean="0">
                <a:solidFill>
                  <a:schemeClr val="bg1"/>
                </a:solidFill>
              </a:rPr>
              <a:t>:       W. </a:t>
            </a:r>
            <a:r>
              <a:rPr lang="fr-FR" sz="2000" dirty="0" err="1" smtClean="0">
                <a:solidFill>
                  <a:schemeClr val="bg1"/>
                </a:solidFill>
              </a:rPr>
              <a:t>Bottke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u="sng" dirty="0" smtClean="0">
                <a:solidFill>
                  <a:schemeClr val="bg1"/>
                </a:solidFill>
              </a:rPr>
              <a:t>B. </a:t>
            </a:r>
            <a:r>
              <a:rPr lang="fr-FR" sz="2000" u="sng" dirty="0" err="1" smtClean="0">
                <a:solidFill>
                  <a:schemeClr val="bg1"/>
                </a:solidFill>
              </a:rPr>
              <a:t>Bitsch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u="sng" dirty="0" smtClean="0">
                <a:solidFill>
                  <a:schemeClr val="bg1"/>
                </a:solidFill>
              </a:rPr>
              <a:t>R. Brasser</a:t>
            </a:r>
            <a:r>
              <a:rPr lang="fr-FR" sz="2000" dirty="0" smtClean="0">
                <a:solidFill>
                  <a:schemeClr val="bg1"/>
                </a:solidFill>
              </a:rPr>
              <a:t>,  </a:t>
            </a:r>
            <a:r>
              <a:rPr lang="fr-FR" sz="2000" u="sng" dirty="0" smtClean="0">
                <a:solidFill>
                  <a:schemeClr val="bg1"/>
                </a:solidFill>
              </a:rPr>
              <a:t>A. </a:t>
            </a:r>
            <a:r>
              <a:rPr lang="fr-FR" sz="2000" u="sng" dirty="0" err="1" smtClean="0">
                <a:solidFill>
                  <a:schemeClr val="bg1"/>
                </a:solidFill>
              </a:rPr>
              <a:t>Crida</a:t>
            </a:r>
            <a:r>
              <a:rPr lang="fr-FR" sz="2000" dirty="0" smtClean="0">
                <a:solidFill>
                  <a:schemeClr val="bg1"/>
                </a:solidFill>
              </a:rPr>
              <a:t>,          R. Gomes, </a:t>
            </a:r>
            <a:r>
              <a:rPr lang="fr-FR" sz="2000" u="sng" dirty="0" smtClean="0">
                <a:solidFill>
                  <a:schemeClr val="bg1"/>
                </a:solidFill>
              </a:rPr>
              <a:t>S. Jacobson</a:t>
            </a:r>
            <a:r>
              <a:rPr lang="fr-FR" sz="2000" dirty="0" smtClean="0">
                <a:solidFill>
                  <a:schemeClr val="bg1"/>
                </a:solidFill>
              </a:rPr>
              <a:t>, H. </a:t>
            </a:r>
            <a:r>
              <a:rPr lang="fr-FR" sz="2000" dirty="0" err="1" smtClean="0">
                <a:solidFill>
                  <a:schemeClr val="bg1"/>
                </a:solidFill>
              </a:rPr>
              <a:t>Levison</a:t>
            </a:r>
            <a:r>
              <a:rPr lang="fr-FR" sz="2000" dirty="0" smtClean="0">
                <a:solidFill>
                  <a:schemeClr val="bg1"/>
                </a:solidFill>
              </a:rPr>
              <a:t>,  </a:t>
            </a:r>
            <a:r>
              <a:rPr lang="fr-FR" sz="2000" u="sng" dirty="0" smtClean="0">
                <a:solidFill>
                  <a:schemeClr val="bg1"/>
                </a:solidFill>
              </a:rPr>
              <a:t>S. </a:t>
            </a:r>
            <a:r>
              <a:rPr lang="fr-FR" sz="2000" u="sng" dirty="0" err="1" smtClean="0">
                <a:solidFill>
                  <a:schemeClr val="bg1"/>
                </a:solidFill>
              </a:rPr>
              <a:t>Marchi</a:t>
            </a:r>
            <a:r>
              <a:rPr lang="fr-FR" sz="2000" dirty="0" smtClean="0">
                <a:solidFill>
                  <a:schemeClr val="bg1"/>
                </a:solidFill>
              </a:rPr>
              <a:t>, F. </a:t>
            </a:r>
            <a:r>
              <a:rPr lang="fr-FR" sz="2000" dirty="0" err="1" smtClean="0">
                <a:solidFill>
                  <a:schemeClr val="bg1"/>
                </a:solidFill>
              </a:rPr>
              <a:t>Masset</a:t>
            </a:r>
            <a:r>
              <a:rPr lang="fr-FR" sz="2000" dirty="0" smtClean="0">
                <a:solidFill>
                  <a:schemeClr val="bg1"/>
                </a:solidFill>
              </a:rPr>
              <a:t>,  </a:t>
            </a:r>
            <a:r>
              <a:rPr lang="fr-FR" sz="2000" u="sng" dirty="0" smtClean="0">
                <a:solidFill>
                  <a:schemeClr val="bg1"/>
                </a:solidFill>
              </a:rPr>
              <a:t>D. O’brien</a:t>
            </a:r>
            <a:r>
              <a:rPr lang="fr-FR" sz="2000" dirty="0" smtClean="0">
                <a:solidFill>
                  <a:schemeClr val="bg1"/>
                </a:solidFill>
              </a:rPr>
              <a:t>,  S. Raymond,                  </a:t>
            </a:r>
            <a:r>
              <a:rPr lang="fr-FR" sz="2000" u="sng" dirty="0" smtClean="0">
                <a:solidFill>
                  <a:schemeClr val="bg1"/>
                </a:solidFill>
              </a:rPr>
              <a:t>K. </a:t>
            </a:r>
            <a:r>
              <a:rPr lang="fr-FR" sz="2000" u="sng" dirty="0" err="1" smtClean="0">
                <a:solidFill>
                  <a:schemeClr val="bg1"/>
                </a:solidFill>
              </a:rPr>
              <a:t>Tsiganis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u="sng" dirty="0" smtClean="0">
                <a:solidFill>
                  <a:schemeClr val="bg1"/>
                </a:solidFill>
              </a:rPr>
              <a:t>K. Walsh</a:t>
            </a:r>
          </a:p>
        </p:txBody>
      </p:sp>
      <p:pic>
        <p:nvPicPr>
          <p:cNvPr id="205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320357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859463"/>
            <a:ext cx="1150938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5" name="Text Box 13"/>
          <p:cNvSpPr txBox="1">
            <a:spLocks noChangeArrowheads="1"/>
          </p:cNvSpPr>
          <p:nvPr/>
        </p:nvSpPr>
        <p:spPr bwMode="auto">
          <a:xfrm>
            <a:off x="4572000" y="6021388"/>
            <a:ext cx="4572000" cy="701675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HELMHOLTZ ALLIANCE: 	 Planetary Evolution and Life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36" y="4519670"/>
            <a:ext cx="1382292" cy="143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07950" y="6453188"/>
            <a:ext cx="7993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</a:rPr>
              <a:t>Walsh, Morbidelli, Raymond, O’Brien, Mandell, Nature, 2011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0825" y="74944"/>
            <a:ext cx="8281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</a:rPr>
              <a:t>Can the inward-then-outward migration of Jupiter explain this?</a:t>
            </a:r>
          </a:p>
        </p:txBody>
      </p:sp>
      <p:pic>
        <p:nvPicPr>
          <p:cNvPr id="2" name="GTxy_both_hal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8581" y="406464"/>
            <a:ext cx="6086475" cy="607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07950" y="6453188"/>
            <a:ext cx="7993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</a:rPr>
              <a:t>Walsh, Morbidelli, Raymond, O’Brien, Mandell, Nature, 2011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0825" y="74944"/>
            <a:ext cx="8281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</a:rPr>
              <a:t>Can the inward-then-outward migration of Jupiter explain this?</a:t>
            </a:r>
          </a:p>
        </p:txBody>
      </p:sp>
      <p:pic>
        <p:nvPicPr>
          <p:cNvPr id="2" name="GTxy_both_hal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8581" y="406464"/>
            <a:ext cx="60864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last_frame_A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73050"/>
            <a:ext cx="822325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38100" y="260350"/>
            <a:ext cx="107950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9388" y="15081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</a:rPr>
              <a:t>S-type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38100" y="836613"/>
            <a:ext cx="107950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79388" y="692150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C-type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364163" y="0"/>
            <a:ext cx="3779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Walsh et al.,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" fill="hold"/>
                                        <p:tgtEl>
                                          <p:spTgt spid="198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865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8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8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65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rot="5400000">
            <a:off x="-1881187" y="3759200"/>
            <a:ext cx="4978400" cy="0"/>
          </a:xfrm>
          <a:prstGeom prst="line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608013" y="6248400"/>
            <a:ext cx="6021387" cy="0"/>
          </a:xfrm>
          <a:prstGeom prst="line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03263" y="2819400"/>
            <a:ext cx="3792537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03263" y="2351088"/>
            <a:ext cx="3792537" cy="1111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6" name="TextBox 35"/>
          <p:cNvSpPr txBox="1">
            <a:spLocks noChangeArrowheads="1"/>
          </p:cNvSpPr>
          <p:nvPr/>
        </p:nvSpPr>
        <p:spPr bwMode="auto">
          <a:xfrm>
            <a:off x="3336925" y="624840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Helvetica" charset="0"/>
                <a:ea typeface="ＭＳ Ｐゴシック" charset="-128"/>
                <a:cs typeface="Helvetica" charset="0"/>
              </a:rPr>
              <a:t>Time</a:t>
            </a:r>
          </a:p>
        </p:txBody>
      </p:sp>
      <p:sp>
        <p:nvSpPr>
          <p:cNvPr id="15367" name="TextBox 36"/>
          <p:cNvSpPr txBox="1">
            <a:spLocks noChangeArrowheads="1"/>
          </p:cNvSpPr>
          <p:nvPr/>
        </p:nvSpPr>
        <p:spPr bwMode="auto">
          <a:xfrm rot="-5400000">
            <a:off x="-554831" y="3994944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Helvetica" charset="0"/>
                <a:ea typeface="ＭＳ Ｐゴシック" charset="-128"/>
                <a:cs typeface="Helvetica" charset="0"/>
              </a:rPr>
              <a:t>Semi major axis</a:t>
            </a:r>
          </a:p>
        </p:txBody>
      </p:sp>
      <p:sp>
        <p:nvSpPr>
          <p:cNvPr id="15368" name="TextBox 37"/>
          <p:cNvSpPr txBox="1">
            <a:spLocks noChangeArrowheads="1"/>
          </p:cNvSpPr>
          <p:nvPr/>
        </p:nvSpPr>
        <p:spPr bwMode="auto">
          <a:xfrm>
            <a:off x="2819400" y="4430713"/>
            <a:ext cx="877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Helvetica" charset="0"/>
                <a:ea typeface="ＭＳ Ｐゴシック" charset="-128"/>
                <a:cs typeface="Helvetica" charset="0"/>
              </a:rPr>
              <a:t>Jupiter</a:t>
            </a:r>
          </a:p>
        </p:txBody>
      </p:sp>
      <p:sp>
        <p:nvSpPr>
          <p:cNvPr id="15369" name="TextBox 38"/>
          <p:cNvSpPr txBox="1">
            <a:spLocks noChangeArrowheads="1"/>
          </p:cNvSpPr>
          <p:nvPr/>
        </p:nvSpPr>
        <p:spPr bwMode="auto">
          <a:xfrm>
            <a:off x="2895600" y="3733800"/>
            <a:ext cx="86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Helvetica" charset="0"/>
                <a:ea typeface="ＭＳ Ｐゴシック" charset="-128"/>
                <a:cs typeface="Helvetica" charset="0"/>
              </a:rPr>
              <a:t>Saturn</a:t>
            </a:r>
          </a:p>
        </p:txBody>
      </p:sp>
      <p:sp>
        <p:nvSpPr>
          <p:cNvPr id="15370" name="TextBox 39"/>
          <p:cNvSpPr txBox="1">
            <a:spLocks noChangeArrowheads="1"/>
          </p:cNvSpPr>
          <p:nvPr/>
        </p:nvSpPr>
        <p:spPr bwMode="auto">
          <a:xfrm>
            <a:off x="3338513" y="2451100"/>
            <a:ext cx="92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Helvetica" charset="0"/>
                <a:ea typeface="ＭＳ Ｐゴシック" charset="-128"/>
                <a:cs typeface="Helvetica" charset="0"/>
              </a:rPr>
              <a:t>Uranus</a:t>
            </a:r>
          </a:p>
        </p:txBody>
      </p:sp>
      <p:sp>
        <p:nvSpPr>
          <p:cNvPr id="15371" name="TextBox 40"/>
          <p:cNvSpPr txBox="1">
            <a:spLocks noChangeArrowheads="1"/>
          </p:cNvSpPr>
          <p:nvPr/>
        </p:nvSpPr>
        <p:spPr bwMode="auto">
          <a:xfrm>
            <a:off x="3336925" y="19812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Helvetica" charset="0"/>
                <a:ea typeface="ＭＳ Ｐゴシック" charset="-128"/>
                <a:cs typeface="Helvetica" charset="0"/>
              </a:rPr>
              <a:t>Neptune</a:t>
            </a:r>
          </a:p>
        </p:txBody>
      </p:sp>
      <p:sp>
        <p:nvSpPr>
          <p:cNvPr id="15372" name="TextBox 41"/>
          <p:cNvSpPr txBox="1">
            <a:spLocks noChangeArrowheads="1"/>
          </p:cNvSpPr>
          <p:nvPr/>
        </p:nvSpPr>
        <p:spPr bwMode="auto">
          <a:xfrm>
            <a:off x="1463675" y="3716338"/>
            <a:ext cx="97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Helvetica" charset="0"/>
                <a:ea typeface="ＭＳ Ｐゴシック" charset="-128"/>
                <a:cs typeface="Helvetica" charset="0"/>
              </a:rPr>
              <a:t>~25 </a:t>
            </a:r>
            <a:r>
              <a:rPr lang="en-US" sz="1400" dirty="0" err="1">
                <a:latin typeface="Helvetica" charset="0"/>
                <a:ea typeface="ＭＳ Ｐゴシック" charset="-128"/>
                <a:cs typeface="Helvetica" charset="0"/>
              </a:rPr>
              <a:t>M</a:t>
            </a:r>
            <a:r>
              <a:rPr lang="en-US" sz="1400" baseline="-25000" dirty="0" err="1">
                <a:latin typeface="Helvetica" charset="0"/>
                <a:ea typeface="ＭＳ Ｐゴシック" charset="-128"/>
                <a:cs typeface="Helvetica" charset="0"/>
              </a:rPr>
              <a:t>Earth</a:t>
            </a:r>
            <a:endParaRPr lang="en-US" sz="1400" dirty="0">
              <a:latin typeface="Helvetica" charset="0"/>
              <a:ea typeface="ＭＳ Ｐゴシック" charset="-128"/>
              <a:cs typeface="Helvetica" charset="0"/>
            </a:endParaRPr>
          </a:p>
        </p:txBody>
      </p:sp>
      <p:sp>
        <p:nvSpPr>
          <p:cNvPr id="15373" name="TextBox 42"/>
          <p:cNvSpPr txBox="1">
            <a:spLocks noChangeArrowheads="1"/>
          </p:cNvSpPr>
          <p:nvPr/>
        </p:nvSpPr>
        <p:spPr bwMode="auto">
          <a:xfrm>
            <a:off x="2971800" y="2819400"/>
            <a:ext cx="97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Helvetica" charset="0"/>
                <a:ea typeface="ＭＳ Ｐゴシック" charset="-128"/>
                <a:cs typeface="Helvetica" charset="0"/>
              </a:rPr>
              <a:t>~25 </a:t>
            </a:r>
            <a:r>
              <a:rPr lang="en-US" sz="1400" dirty="0" err="1">
                <a:latin typeface="Helvetica" charset="0"/>
                <a:ea typeface="ＭＳ Ｐゴシック" charset="-128"/>
                <a:cs typeface="Helvetica" charset="0"/>
              </a:rPr>
              <a:t>M</a:t>
            </a:r>
            <a:r>
              <a:rPr lang="en-US" sz="1400" baseline="-25000" dirty="0" err="1">
                <a:latin typeface="Helvetica" charset="0"/>
                <a:ea typeface="ＭＳ Ｐゴシック" charset="-128"/>
                <a:cs typeface="Helvetica" charset="0"/>
              </a:rPr>
              <a:t>Earth</a:t>
            </a:r>
            <a:endParaRPr lang="en-US" sz="1400" dirty="0">
              <a:latin typeface="Helvetica" charset="0"/>
              <a:ea typeface="ＭＳ Ｐゴシック" charset="-128"/>
              <a:cs typeface="Helvetica" charset="0"/>
            </a:endParaRPr>
          </a:p>
        </p:txBody>
      </p:sp>
      <p:cxnSp>
        <p:nvCxnSpPr>
          <p:cNvPr id="44" name="Straight Arrow Connector 43"/>
          <p:cNvCxnSpPr>
            <a:cxnSpLocks noChangeShapeType="1"/>
          </p:cNvCxnSpPr>
          <p:nvPr/>
        </p:nvCxnSpPr>
        <p:spPr bwMode="auto">
          <a:xfrm rot="10800000">
            <a:off x="1295400" y="3641725"/>
            <a:ext cx="304800" cy="168275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10800000" flipV="1">
            <a:off x="2759075" y="3048000"/>
            <a:ext cx="304800" cy="22383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3048000" y="3124200"/>
            <a:ext cx="1322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Fast Migration</a:t>
            </a:r>
          </a:p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~Saturn Mass</a:t>
            </a:r>
          </a:p>
        </p:txBody>
      </p:sp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 rot="5400000">
            <a:off x="2867819" y="3558381"/>
            <a:ext cx="223838" cy="16827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rot="16200000" flipV="1">
            <a:off x="1393031" y="4364832"/>
            <a:ext cx="414337" cy="304800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48"/>
          <p:cNvSpPr txBox="1">
            <a:spLocks noChangeArrowheads="1"/>
          </p:cNvSpPr>
          <p:nvPr/>
        </p:nvSpPr>
        <p:spPr bwMode="auto">
          <a:xfrm>
            <a:off x="1684338" y="4548188"/>
            <a:ext cx="156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Type II </a:t>
            </a:r>
          </a:p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migration starting</a:t>
            </a:r>
          </a:p>
        </p:txBody>
      </p:sp>
      <p:sp>
        <p:nvSpPr>
          <p:cNvPr id="15380" name="Freeform 49"/>
          <p:cNvSpPr>
            <a:spLocks noChangeArrowheads="1"/>
          </p:cNvSpPr>
          <p:nvPr/>
        </p:nvSpPr>
        <p:spPr bwMode="auto">
          <a:xfrm>
            <a:off x="711200" y="3335338"/>
            <a:ext cx="2252663" cy="914400"/>
          </a:xfrm>
          <a:custGeom>
            <a:avLst/>
            <a:gdLst>
              <a:gd name="T0" fmla="*/ 0 w 2252133"/>
              <a:gd name="T1" fmla="*/ 0 h 914400"/>
              <a:gd name="T2" fmla="*/ 797178 w 2252133"/>
              <a:gd name="T3" fmla="*/ 0 h 914400"/>
              <a:gd name="T4" fmla="*/ 983750 w 2252133"/>
              <a:gd name="T5" fmla="*/ 8466 h 914400"/>
              <a:gd name="T6" fmla="*/ 1356900 w 2252133"/>
              <a:gd name="T7" fmla="*/ 0 h 914400"/>
              <a:gd name="T8" fmla="*/ 1518032 w 2252133"/>
              <a:gd name="T9" fmla="*/ 8466 h 914400"/>
              <a:gd name="T10" fmla="*/ 1628281 w 2252133"/>
              <a:gd name="T11" fmla="*/ 8466 h 914400"/>
              <a:gd name="T12" fmla="*/ 1840296 w 2252133"/>
              <a:gd name="T13" fmla="*/ 8466 h 914400"/>
              <a:gd name="T14" fmla="*/ 2001427 w 2252133"/>
              <a:gd name="T15" fmla="*/ 33866 h 914400"/>
              <a:gd name="T16" fmla="*/ 2069273 w 2252133"/>
              <a:gd name="T17" fmla="*/ 93133 h 914400"/>
              <a:gd name="T18" fmla="*/ 2086233 w 2252133"/>
              <a:gd name="T19" fmla="*/ 228600 h 914400"/>
              <a:gd name="T20" fmla="*/ 2137117 w 2252133"/>
              <a:gd name="T21" fmla="*/ 668866 h 914400"/>
              <a:gd name="T22" fmla="*/ 2162559 w 2252133"/>
              <a:gd name="T23" fmla="*/ 846666 h 914400"/>
              <a:gd name="T24" fmla="*/ 2204962 w 2252133"/>
              <a:gd name="T25" fmla="*/ 897466 h 914400"/>
              <a:gd name="T26" fmla="*/ 2255845 w 2252133"/>
              <a:gd name="T27" fmla="*/ 914400 h 9144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2133"/>
              <a:gd name="T43" fmla="*/ 0 h 914400"/>
              <a:gd name="T44" fmla="*/ 2252133 w 2252133"/>
              <a:gd name="T45" fmla="*/ 914400 h 9144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2133" h="914400">
                <a:moveTo>
                  <a:pt x="0" y="0"/>
                </a:moveTo>
                <a:lnTo>
                  <a:pt x="795867" y="0"/>
                </a:lnTo>
                <a:cubicBezTo>
                  <a:pt x="959556" y="1411"/>
                  <a:pt x="889000" y="8466"/>
                  <a:pt x="982133" y="8466"/>
                </a:cubicBezTo>
                <a:cubicBezTo>
                  <a:pt x="1075266" y="8466"/>
                  <a:pt x="1265767" y="0"/>
                  <a:pt x="1354667" y="0"/>
                </a:cubicBezTo>
                <a:cubicBezTo>
                  <a:pt x="1443567" y="0"/>
                  <a:pt x="1470378" y="7055"/>
                  <a:pt x="1515533" y="8466"/>
                </a:cubicBezTo>
                <a:cubicBezTo>
                  <a:pt x="1560688" y="9877"/>
                  <a:pt x="1625600" y="8466"/>
                  <a:pt x="1625600" y="8466"/>
                </a:cubicBezTo>
                <a:cubicBezTo>
                  <a:pt x="1679222" y="8466"/>
                  <a:pt x="1775178" y="4233"/>
                  <a:pt x="1837267" y="8466"/>
                </a:cubicBezTo>
                <a:cubicBezTo>
                  <a:pt x="1899356" y="12699"/>
                  <a:pt x="1960033" y="19755"/>
                  <a:pt x="1998133" y="33866"/>
                </a:cubicBezTo>
                <a:cubicBezTo>
                  <a:pt x="2036233" y="47977"/>
                  <a:pt x="2051756" y="60677"/>
                  <a:pt x="2065867" y="93133"/>
                </a:cubicBezTo>
                <a:cubicBezTo>
                  <a:pt x="2079978" y="125589"/>
                  <a:pt x="2071511" y="132645"/>
                  <a:pt x="2082800" y="228600"/>
                </a:cubicBezTo>
                <a:cubicBezTo>
                  <a:pt x="2094089" y="324555"/>
                  <a:pt x="2120900" y="565855"/>
                  <a:pt x="2133600" y="668866"/>
                </a:cubicBezTo>
                <a:cubicBezTo>
                  <a:pt x="2146300" y="771877"/>
                  <a:pt x="2147711" y="808566"/>
                  <a:pt x="2159000" y="846666"/>
                </a:cubicBezTo>
                <a:cubicBezTo>
                  <a:pt x="2170289" y="884766"/>
                  <a:pt x="2185811" y="886177"/>
                  <a:pt x="2201333" y="897466"/>
                </a:cubicBezTo>
                <a:cubicBezTo>
                  <a:pt x="2216855" y="908755"/>
                  <a:pt x="2234494" y="911577"/>
                  <a:pt x="2252133" y="9144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81" name="Freeform 50"/>
          <p:cNvSpPr>
            <a:spLocks noChangeArrowheads="1"/>
          </p:cNvSpPr>
          <p:nvPr/>
        </p:nvSpPr>
        <p:spPr bwMode="auto">
          <a:xfrm>
            <a:off x="728663" y="3625850"/>
            <a:ext cx="2235200" cy="869950"/>
          </a:xfrm>
          <a:custGeom>
            <a:avLst/>
            <a:gdLst>
              <a:gd name="T0" fmla="*/ 0 w 2235200"/>
              <a:gd name="T1" fmla="*/ 14189 h 869245"/>
              <a:gd name="T2" fmla="*/ 143934 w 2235200"/>
              <a:gd name="T3" fmla="*/ 14189 h 869245"/>
              <a:gd name="T4" fmla="*/ 304800 w 2235200"/>
              <a:gd name="T5" fmla="*/ 5680 h 869245"/>
              <a:gd name="T6" fmla="*/ 414867 w 2235200"/>
              <a:gd name="T7" fmla="*/ 14189 h 869245"/>
              <a:gd name="T8" fmla="*/ 499534 w 2235200"/>
              <a:gd name="T9" fmla="*/ 22704 h 869245"/>
              <a:gd name="T10" fmla="*/ 558800 w 2235200"/>
              <a:gd name="T11" fmla="*/ 150430 h 869245"/>
              <a:gd name="T12" fmla="*/ 618067 w 2235200"/>
              <a:gd name="T13" fmla="*/ 312212 h 869245"/>
              <a:gd name="T14" fmla="*/ 702734 w 2235200"/>
              <a:gd name="T15" fmla="*/ 499539 h 869245"/>
              <a:gd name="T16" fmla="*/ 897467 w 2235200"/>
              <a:gd name="T17" fmla="*/ 635776 h 869245"/>
              <a:gd name="T18" fmla="*/ 1100667 w 2235200"/>
              <a:gd name="T19" fmla="*/ 695381 h 869245"/>
              <a:gd name="T20" fmla="*/ 1540934 w 2235200"/>
              <a:gd name="T21" fmla="*/ 763499 h 869245"/>
              <a:gd name="T22" fmla="*/ 2235200 w 2235200"/>
              <a:gd name="T23" fmla="*/ 874192 h 869245"/>
              <a:gd name="T24" fmla="*/ 2235200 w 2235200"/>
              <a:gd name="T25" fmla="*/ 874192 h 869245"/>
              <a:gd name="T26" fmla="*/ 2235200 w 2235200"/>
              <a:gd name="T27" fmla="*/ 874192 h 8692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35200"/>
              <a:gd name="T43" fmla="*/ 0 h 869245"/>
              <a:gd name="T44" fmla="*/ 2235200 w 2235200"/>
              <a:gd name="T45" fmla="*/ 869245 h 86924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35200" h="869245">
                <a:moveTo>
                  <a:pt x="0" y="14112"/>
                </a:moveTo>
                <a:cubicBezTo>
                  <a:pt x="46567" y="14112"/>
                  <a:pt x="93134" y="15523"/>
                  <a:pt x="143934" y="14112"/>
                </a:cubicBezTo>
                <a:cubicBezTo>
                  <a:pt x="194734" y="12701"/>
                  <a:pt x="259645" y="5645"/>
                  <a:pt x="304800" y="5645"/>
                </a:cubicBezTo>
                <a:cubicBezTo>
                  <a:pt x="349955" y="5645"/>
                  <a:pt x="382411" y="11290"/>
                  <a:pt x="414867" y="14112"/>
                </a:cubicBezTo>
                <a:cubicBezTo>
                  <a:pt x="447323" y="16934"/>
                  <a:pt x="475545" y="0"/>
                  <a:pt x="499534" y="22578"/>
                </a:cubicBezTo>
                <a:cubicBezTo>
                  <a:pt x="523523" y="45156"/>
                  <a:pt x="539045" y="101600"/>
                  <a:pt x="558800" y="149578"/>
                </a:cubicBezTo>
                <a:cubicBezTo>
                  <a:pt x="578555" y="197556"/>
                  <a:pt x="594078" y="252589"/>
                  <a:pt x="618067" y="310445"/>
                </a:cubicBezTo>
                <a:cubicBezTo>
                  <a:pt x="642056" y="368301"/>
                  <a:pt x="656167" y="443090"/>
                  <a:pt x="702734" y="496712"/>
                </a:cubicBezTo>
                <a:cubicBezTo>
                  <a:pt x="749301" y="550334"/>
                  <a:pt x="831145" y="599723"/>
                  <a:pt x="897467" y="632178"/>
                </a:cubicBezTo>
                <a:cubicBezTo>
                  <a:pt x="963789" y="664634"/>
                  <a:pt x="993423" y="670278"/>
                  <a:pt x="1100667" y="691445"/>
                </a:cubicBezTo>
                <a:cubicBezTo>
                  <a:pt x="1207911" y="712612"/>
                  <a:pt x="1540934" y="759178"/>
                  <a:pt x="1540934" y="759178"/>
                </a:cubicBezTo>
                <a:lnTo>
                  <a:pt x="2235200" y="869245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 rot="5400000" flipH="1" flipV="1">
            <a:off x="610394" y="4406106"/>
            <a:ext cx="1066800" cy="306388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3" name="TextBox 52"/>
          <p:cNvSpPr txBox="1">
            <a:spLocks noChangeArrowheads="1"/>
          </p:cNvSpPr>
          <p:nvPr/>
        </p:nvSpPr>
        <p:spPr bwMode="auto">
          <a:xfrm>
            <a:off x="744538" y="5092700"/>
            <a:ext cx="1125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~ 200 M</a:t>
            </a:r>
            <a:r>
              <a:rPr lang="en-US" sz="1400" baseline="-25000">
                <a:latin typeface="Helvetica" charset="0"/>
                <a:ea typeface="ＭＳ Ｐゴシック" charset="-128"/>
                <a:cs typeface="Helvetica" charset="0"/>
              </a:rPr>
              <a:t>Earth</a:t>
            </a:r>
            <a:endParaRPr lang="en-US" sz="1400">
              <a:latin typeface="Helvetica" charset="0"/>
              <a:ea typeface="ＭＳ Ｐゴシック" charset="-128"/>
              <a:cs typeface="Helvetica" charset="0"/>
            </a:endParaRPr>
          </a:p>
        </p:txBody>
      </p: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10800000">
            <a:off x="3063875" y="4256088"/>
            <a:ext cx="962025" cy="53975"/>
          </a:xfrm>
          <a:prstGeom prst="straightConnector1">
            <a:avLst/>
          </a:prstGeom>
          <a:noFill/>
          <a:ln w="25400">
            <a:solidFill>
              <a:srgbClr val="FF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 rot="10800000" flipV="1">
            <a:off x="3051175" y="4310063"/>
            <a:ext cx="974725" cy="185737"/>
          </a:xfrm>
          <a:prstGeom prst="straightConnector1">
            <a:avLst/>
          </a:prstGeom>
          <a:noFill/>
          <a:ln w="25400">
            <a:solidFill>
              <a:srgbClr val="FF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6" name="TextBox 55"/>
          <p:cNvSpPr txBox="1">
            <a:spLocks noChangeArrowheads="1"/>
          </p:cNvSpPr>
          <p:nvPr/>
        </p:nvSpPr>
        <p:spPr bwMode="auto">
          <a:xfrm>
            <a:off x="3995738" y="4076700"/>
            <a:ext cx="10810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Capture in </a:t>
            </a:r>
          </a:p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Resonance</a:t>
            </a:r>
          </a:p>
        </p:txBody>
      </p:sp>
      <p:sp>
        <p:nvSpPr>
          <p:cNvPr id="15387" name="Freeform 62"/>
          <p:cNvSpPr>
            <a:spLocks noChangeArrowheads="1"/>
          </p:cNvSpPr>
          <p:nvPr/>
        </p:nvSpPr>
        <p:spPr bwMode="auto">
          <a:xfrm>
            <a:off x="2971800" y="2743200"/>
            <a:ext cx="3446463" cy="1784350"/>
          </a:xfrm>
          <a:custGeom>
            <a:avLst/>
            <a:gdLst>
              <a:gd name="T0" fmla="*/ 0 w 3445934"/>
              <a:gd name="T1" fmla="*/ 1747760 h 1785055"/>
              <a:gd name="T2" fmla="*/ 237319 w 3445934"/>
              <a:gd name="T3" fmla="*/ 1773090 h 1785055"/>
              <a:gd name="T4" fmla="*/ 517020 w 3445934"/>
              <a:gd name="T5" fmla="*/ 1705545 h 1785055"/>
              <a:gd name="T6" fmla="*/ 1000139 w 3445934"/>
              <a:gd name="T7" fmla="*/ 1502905 h 1785055"/>
              <a:gd name="T8" fmla="*/ 1983328 w 3445934"/>
              <a:gd name="T9" fmla="*/ 726124 h 1785055"/>
              <a:gd name="T10" fmla="*/ 2407117 w 3445934"/>
              <a:gd name="T11" fmla="*/ 337731 h 1785055"/>
              <a:gd name="T12" fmla="*/ 2703772 w 3445934"/>
              <a:gd name="T13" fmla="*/ 151980 h 1785055"/>
              <a:gd name="T14" fmla="*/ 2983473 w 3445934"/>
              <a:gd name="T15" fmla="*/ 42215 h 1785055"/>
              <a:gd name="T16" fmla="*/ 3364879 w 3445934"/>
              <a:gd name="T17" fmla="*/ 8446 h 1785055"/>
              <a:gd name="T18" fmla="*/ 3449637 w 3445934"/>
              <a:gd name="T19" fmla="*/ 0 h 17850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445934"/>
              <a:gd name="T31" fmla="*/ 0 h 1785055"/>
              <a:gd name="T32" fmla="*/ 3445934 w 3445934"/>
              <a:gd name="T33" fmla="*/ 1785055 h 17850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445934" h="1785055">
                <a:moveTo>
                  <a:pt x="0" y="1752600"/>
                </a:moveTo>
                <a:cubicBezTo>
                  <a:pt x="75494" y="1768827"/>
                  <a:pt x="150989" y="1785055"/>
                  <a:pt x="237067" y="1778000"/>
                </a:cubicBezTo>
                <a:cubicBezTo>
                  <a:pt x="323145" y="1770945"/>
                  <a:pt x="389467" y="1755423"/>
                  <a:pt x="516467" y="1710267"/>
                </a:cubicBezTo>
                <a:cubicBezTo>
                  <a:pt x="643467" y="1665111"/>
                  <a:pt x="754945" y="1670756"/>
                  <a:pt x="999067" y="1507067"/>
                </a:cubicBezTo>
                <a:cubicBezTo>
                  <a:pt x="1243189" y="1343378"/>
                  <a:pt x="1746955" y="922867"/>
                  <a:pt x="1981200" y="728134"/>
                </a:cubicBezTo>
                <a:cubicBezTo>
                  <a:pt x="2215445" y="533401"/>
                  <a:pt x="2284590" y="434623"/>
                  <a:pt x="2404534" y="338667"/>
                </a:cubicBezTo>
                <a:cubicBezTo>
                  <a:pt x="2524479" y="242711"/>
                  <a:pt x="2604912" y="201789"/>
                  <a:pt x="2700867" y="152400"/>
                </a:cubicBezTo>
                <a:cubicBezTo>
                  <a:pt x="2796823" y="103011"/>
                  <a:pt x="2870200" y="66323"/>
                  <a:pt x="2980267" y="42334"/>
                </a:cubicBezTo>
                <a:cubicBezTo>
                  <a:pt x="3090334" y="18345"/>
                  <a:pt x="3361267" y="8467"/>
                  <a:pt x="3361267" y="8467"/>
                </a:cubicBezTo>
                <a:lnTo>
                  <a:pt x="3445934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88" name="Freeform 63"/>
          <p:cNvSpPr>
            <a:spLocks noChangeArrowheads="1"/>
          </p:cNvSpPr>
          <p:nvPr/>
        </p:nvSpPr>
        <p:spPr bwMode="auto">
          <a:xfrm>
            <a:off x="2971800" y="2230438"/>
            <a:ext cx="3471863" cy="2030412"/>
          </a:xfrm>
          <a:custGeom>
            <a:avLst/>
            <a:gdLst>
              <a:gd name="T0" fmla="*/ 0 w 3471334"/>
              <a:gd name="T1" fmla="*/ 2019403 h 2029179"/>
              <a:gd name="T2" fmla="*/ 127133 w 3471334"/>
              <a:gd name="T3" fmla="*/ 2027905 h 2029179"/>
              <a:gd name="T4" fmla="*/ 372933 w 3471334"/>
              <a:gd name="T5" fmla="*/ 1959883 h 2029179"/>
              <a:gd name="T6" fmla="*/ 915373 w 3471334"/>
              <a:gd name="T7" fmla="*/ 1645282 h 2029179"/>
              <a:gd name="T8" fmla="*/ 1610382 w 3471334"/>
              <a:gd name="T9" fmla="*/ 1033084 h 2029179"/>
              <a:gd name="T10" fmla="*/ 2186731 w 3471334"/>
              <a:gd name="T11" fmla="*/ 488909 h 2029179"/>
              <a:gd name="T12" fmla="*/ 2593565 w 3471334"/>
              <a:gd name="T13" fmla="*/ 131794 h 2029179"/>
              <a:gd name="T14" fmla="*/ 2983447 w 3471334"/>
              <a:gd name="T15" fmla="*/ 21258 h 2029179"/>
              <a:gd name="T16" fmla="*/ 3475037 w 3471334"/>
              <a:gd name="T17" fmla="*/ 4255 h 20291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71334"/>
              <a:gd name="T28" fmla="*/ 0 h 2029179"/>
              <a:gd name="T29" fmla="*/ 3471334 w 3471334"/>
              <a:gd name="T30" fmla="*/ 2029179 h 20291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71334" h="2029179">
                <a:moveTo>
                  <a:pt x="0" y="2010834"/>
                </a:moveTo>
                <a:cubicBezTo>
                  <a:pt x="32455" y="2020006"/>
                  <a:pt x="64911" y="2029179"/>
                  <a:pt x="127000" y="2019301"/>
                </a:cubicBezTo>
                <a:cubicBezTo>
                  <a:pt x="189089" y="2009423"/>
                  <a:pt x="241301" y="2015067"/>
                  <a:pt x="372534" y="1951567"/>
                </a:cubicBezTo>
                <a:cubicBezTo>
                  <a:pt x="503767" y="1888067"/>
                  <a:pt x="708378" y="1792112"/>
                  <a:pt x="914400" y="1638301"/>
                </a:cubicBezTo>
                <a:cubicBezTo>
                  <a:pt x="1120422" y="1484490"/>
                  <a:pt x="1397000" y="1220612"/>
                  <a:pt x="1608667" y="1028701"/>
                </a:cubicBezTo>
                <a:cubicBezTo>
                  <a:pt x="1820334" y="836790"/>
                  <a:pt x="2020711" y="636412"/>
                  <a:pt x="2184400" y="486834"/>
                </a:cubicBezTo>
                <a:cubicBezTo>
                  <a:pt x="2348089" y="337256"/>
                  <a:pt x="2458156" y="208845"/>
                  <a:pt x="2590800" y="131234"/>
                </a:cubicBezTo>
                <a:cubicBezTo>
                  <a:pt x="2723444" y="53623"/>
                  <a:pt x="2833511" y="42334"/>
                  <a:pt x="2980267" y="21167"/>
                </a:cubicBezTo>
                <a:cubicBezTo>
                  <a:pt x="3127023" y="0"/>
                  <a:pt x="3299178" y="2117"/>
                  <a:pt x="3471334" y="42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4495800" y="1735138"/>
            <a:ext cx="1887538" cy="1092200"/>
          </a:xfrm>
          <a:custGeom>
            <a:avLst/>
            <a:gdLst>
              <a:gd name="connsiteX0" fmla="*/ 0 w 1888067"/>
              <a:gd name="connsiteY0" fmla="*/ 1092201 h 1092201"/>
              <a:gd name="connsiteX1" fmla="*/ 245534 w 1888067"/>
              <a:gd name="connsiteY1" fmla="*/ 846667 h 1092201"/>
              <a:gd name="connsiteX2" fmla="*/ 575734 w 1888067"/>
              <a:gd name="connsiteY2" fmla="*/ 482601 h 1092201"/>
              <a:gd name="connsiteX3" fmla="*/ 685800 w 1888067"/>
              <a:gd name="connsiteY3" fmla="*/ 347134 h 1092201"/>
              <a:gd name="connsiteX4" fmla="*/ 855134 w 1888067"/>
              <a:gd name="connsiteY4" fmla="*/ 177801 h 1092201"/>
              <a:gd name="connsiteX5" fmla="*/ 999067 w 1888067"/>
              <a:gd name="connsiteY5" fmla="*/ 101601 h 1092201"/>
              <a:gd name="connsiteX6" fmla="*/ 1236134 w 1888067"/>
              <a:gd name="connsiteY6" fmla="*/ 50801 h 1092201"/>
              <a:gd name="connsiteX7" fmla="*/ 1684867 w 1888067"/>
              <a:gd name="connsiteY7" fmla="*/ 8467 h 1092201"/>
              <a:gd name="connsiteX8" fmla="*/ 1888067 w 1888067"/>
              <a:gd name="connsiteY8" fmla="*/ 1 h 1092201"/>
              <a:gd name="connsiteX9" fmla="*/ 1888067 w 1888067"/>
              <a:gd name="connsiteY9" fmla="*/ 1 h 1092201"/>
              <a:gd name="connsiteX10" fmla="*/ 1888067 w 1888067"/>
              <a:gd name="connsiteY10" fmla="*/ 1 h 109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8067" h="1092201">
                <a:moveTo>
                  <a:pt x="0" y="1092201"/>
                </a:moveTo>
                <a:cubicBezTo>
                  <a:pt x="74789" y="1020234"/>
                  <a:pt x="149578" y="948267"/>
                  <a:pt x="245534" y="846667"/>
                </a:cubicBezTo>
                <a:cubicBezTo>
                  <a:pt x="341490" y="745067"/>
                  <a:pt x="502356" y="565856"/>
                  <a:pt x="575734" y="482601"/>
                </a:cubicBezTo>
                <a:cubicBezTo>
                  <a:pt x="649112" y="399346"/>
                  <a:pt x="639233" y="397934"/>
                  <a:pt x="685800" y="347134"/>
                </a:cubicBezTo>
                <a:cubicBezTo>
                  <a:pt x="732367" y="296334"/>
                  <a:pt x="802923" y="218723"/>
                  <a:pt x="855134" y="177801"/>
                </a:cubicBezTo>
                <a:cubicBezTo>
                  <a:pt x="907345" y="136879"/>
                  <a:pt x="935567" y="122768"/>
                  <a:pt x="999067" y="101601"/>
                </a:cubicBezTo>
                <a:cubicBezTo>
                  <a:pt x="1062567" y="80434"/>
                  <a:pt x="1121834" y="66323"/>
                  <a:pt x="1236134" y="50801"/>
                </a:cubicBezTo>
                <a:cubicBezTo>
                  <a:pt x="1350434" y="35279"/>
                  <a:pt x="1576212" y="16934"/>
                  <a:pt x="1684867" y="8467"/>
                </a:cubicBezTo>
                <a:cubicBezTo>
                  <a:pt x="1793522" y="0"/>
                  <a:pt x="1888067" y="1"/>
                  <a:pt x="1888067" y="1"/>
                </a:cubicBezTo>
                <a:lnTo>
                  <a:pt x="1888067" y="1"/>
                </a:lnTo>
                <a:lnTo>
                  <a:pt x="1888067" y="1"/>
                </a:ln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latin typeface="Calibri" charset="0"/>
              <a:ea typeface="ＭＳ Ｐゴシック" charset="-128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4495800" y="1270000"/>
            <a:ext cx="1887538" cy="1092200"/>
          </a:xfrm>
          <a:custGeom>
            <a:avLst/>
            <a:gdLst>
              <a:gd name="connsiteX0" fmla="*/ 0 w 1888067"/>
              <a:gd name="connsiteY0" fmla="*/ 1092201 h 1092201"/>
              <a:gd name="connsiteX1" fmla="*/ 245534 w 1888067"/>
              <a:gd name="connsiteY1" fmla="*/ 846667 h 1092201"/>
              <a:gd name="connsiteX2" fmla="*/ 575734 w 1888067"/>
              <a:gd name="connsiteY2" fmla="*/ 482601 h 1092201"/>
              <a:gd name="connsiteX3" fmla="*/ 685800 w 1888067"/>
              <a:gd name="connsiteY3" fmla="*/ 347134 h 1092201"/>
              <a:gd name="connsiteX4" fmla="*/ 855134 w 1888067"/>
              <a:gd name="connsiteY4" fmla="*/ 177801 h 1092201"/>
              <a:gd name="connsiteX5" fmla="*/ 999067 w 1888067"/>
              <a:gd name="connsiteY5" fmla="*/ 101601 h 1092201"/>
              <a:gd name="connsiteX6" fmla="*/ 1236134 w 1888067"/>
              <a:gd name="connsiteY6" fmla="*/ 50801 h 1092201"/>
              <a:gd name="connsiteX7" fmla="*/ 1684867 w 1888067"/>
              <a:gd name="connsiteY7" fmla="*/ 8467 h 1092201"/>
              <a:gd name="connsiteX8" fmla="*/ 1888067 w 1888067"/>
              <a:gd name="connsiteY8" fmla="*/ 1 h 1092201"/>
              <a:gd name="connsiteX9" fmla="*/ 1888067 w 1888067"/>
              <a:gd name="connsiteY9" fmla="*/ 1 h 1092201"/>
              <a:gd name="connsiteX10" fmla="*/ 1888067 w 1888067"/>
              <a:gd name="connsiteY10" fmla="*/ 1 h 109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8067" h="1092201">
                <a:moveTo>
                  <a:pt x="0" y="1092201"/>
                </a:moveTo>
                <a:cubicBezTo>
                  <a:pt x="74789" y="1020234"/>
                  <a:pt x="149578" y="948267"/>
                  <a:pt x="245534" y="846667"/>
                </a:cubicBezTo>
                <a:cubicBezTo>
                  <a:pt x="341490" y="745067"/>
                  <a:pt x="502356" y="565856"/>
                  <a:pt x="575734" y="482601"/>
                </a:cubicBezTo>
                <a:cubicBezTo>
                  <a:pt x="649112" y="399346"/>
                  <a:pt x="639233" y="397934"/>
                  <a:pt x="685800" y="347134"/>
                </a:cubicBezTo>
                <a:cubicBezTo>
                  <a:pt x="732367" y="296334"/>
                  <a:pt x="802923" y="218723"/>
                  <a:pt x="855134" y="177801"/>
                </a:cubicBezTo>
                <a:cubicBezTo>
                  <a:pt x="907345" y="136879"/>
                  <a:pt x="935567" y="122768"/>
                  <a:pt x="999067" y="101601"/>
                </a:cubicBezTo>
                <a:cubicBezTo>
                  <a:pt x="1062567" y="80434"/>
                  <a:pt x="1121834" y="66323"/>
                  <a:pt x="1236134" y="50801"/>
                </a:cubicBezTo>
                <a:cubicBezTo>
                  <a:pt x="1350434" y="35279"/>
                  <a:pt x="1576212" y="16934"/>
                  <a:pt x="1684867" y="8467"/>
                </a:cubicBezTo>
                <a:cubicBezTo>
                  <a:pt x="1793522" y="0"/>
                  <a:pt x="1888067" y="1"/>
                  <a:pt x="1888067" y="1"/>
                </a:cubicBezTo>
                <a:lnTo>
                  <a:pt x="1888067" y="1"/>
                </a:lnTo>
                <a:lnTo>
                  <a:pt x="1888067" y="1"/>
                </a:ln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latin typeface="Calibri" charset="0"/>
              <a:ea typeface="ＭＳ Ｐゴシック" charset="-128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rot="5400000">
            <a:off x="3346450" y="3181350"/>
            <a:ext cx="3822700" cy="0"/>
          </a:xfrm>
          <a:prstGeom prst="line">
            <a:avLst/>
          </a:prstGeom>
          <a:ln w="25400" cap="flat" cmpd="sng" algn="ctr">
            <a:solidFill>
              <a:schemeClr val="tx1">
                <a:alpha val="7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92" name="TextBox 73"/>
          <p:cNvSpPr txBox="1">
            <a:spLocks noChangeArrowheads="1"/>
          </p:cNvSpPr>
          <p:nvPr/>
        </p:nvSpPr>
        <p:spPr bwMode="auto">
          <a:xfrm>
            <a:off x="4360863" y="5092700"/>
            <a:ext cx="2022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Helvetica" charset="0"/>
                <a:ea typeface="ＭＳ Ｐゴシック" charset="-128"/>
                <a:cs typeface="Helvetica" charset="0"/>
              </a:rPr>
              <a:t>Gas disk starts to dissipate</a:t>
            </a:r>
          </a:p>
        </p:txBody>
      </p: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107950" y="0"/>
            <a:ext cx="8856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b="1">
                <a:solidFill>
                  <a:srgbClr val="FF0000"/>
                </a:solidFill>
              </a:rPr>
              <a:t>WHAT HAPPENED NEXT (</a:t>
            </a:r>
            <a:r>
              <a:rPr lang="en-US" sz="2400" b="1">
                <a:solidFill>
                  <a:srgbClr val="FF0000"/>
                </a:solidFill>
              </a:rPr>
              <a:t>after disappearance of gas</a:t>
            </a:r>
            <a:r>
              <a:rPr lang="fr-FR" sz="2400" b="1">
                <a:solidFill>
                  <a:srgbClr val="FF0000"/>
                </a:solidFill>
              </a:rPr>
              <a:t>)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15394" name="Oval 34"/>
          <p:cNvSpPr>
            <a:spLocks noChangeArrowheads="1"/>
          </p:cNvSpPr>
          <p:nvPr/>
        </p:nvSpPr>
        <p:spPr bwMode="auto">
          <a:xfrm>
            <a:off x="6084888" y="836613"/>
            <a:ext cx="574675" cy="2376487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9891" name="Text Box 35"/>
          <p:cNvSpPr txBox="1">
            <a:spLocks noChangeArrowheads="1"/>
          </p:cNvSpPr>
          <p:nvPr/>
        </p:nvSpPr>
        <p:spPr bwMode="auto">
          <a:xfrm>
            <a:off x="6948488" y="1268413"/>
            <a:ext cx="20161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quasi-circular, resonant, compact orbits</a:t>
            </a:r>
          </a:p>
        </p:txBody>
      </p:sp>
      <p:sp>
        <p:nvSpPr>
          <p:cNvPr id="249892" name="Line 36"/>
          <p:cNvSpPr>
            <a:spLocks noChangeShapeType="1"/>
          </p:cNvSpPr>
          <p:nvPr/>
        </p:nvSpPr>
        <p:spPr bwMode="auto">
          <a:xfrm>
            <a:off x="6732588" y="2781300"/>
            <a:ext cx="1295400" cy="2159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93" name="Line 37"/>
          <p:cNvSpPr>
            <a:spLocks noChangeShapeType="1"/>
          </p:cNvSpPr>
          <p:nvPr/>
        </p:nvSpPr>
        <p:spPr bwMode="auto">
          <a:xfrm>
            <a:off x="8243888" y="2997200"/>
            <a:ext cx="7921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94" name="Line 38"/>
          <p:cNvSpPr>
            <a:spLocks noChangeShapeType="1"/>
          </p:cNvSpPr>
          <p:nvPr/>
        </p:nvSpPr>
        <p:spPr bwMode="auto">
          <a:xfrm flipV="1">
            <a:off x="6877050" y="1989138"/>
            <a:ext cx="1079500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95" name="Line 39"/>
          <p:cNvSpPr>
            <a:spLocks noChangeShapeType="1"/>
          </p:cNvSpPr>
          <p:nvPr/>
        </p:nvSpPr>
        <p:spPr bwMode="auto">
          <a:xfrm>
            <a:off x="8101013" y="1916113"/>
            <a:ext cx="9350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96" name="Line 40"/>
          <p:cNvSpPr>
            <a:spLocks noChangeShapeType="1"/>
          </p:cNvSpPr>
          <p:nvPr/>
        </p:nvSpPr>
        <p:spPr bwMode="auto">
          <a:xfrm flipV="1">
            <a:off x="6732588" y="908050"/>
            <a:ext cx="1368425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97" name="Line 41"/>
          <p:cNvSpPr>
            <a:spLocks noChangeShapeType="1"/>
          </p:cNvSpPr>
          <p:nvPr/>
        </p:nvSpPr>
        <p:spPr bwMode="auto">
          <a:xfrm>
            <a:off x="8243888" y="908050"/>
            <a:ext cx="900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98" name="Line 42"/>
          <p:cNvSpPr>
            <a:spLocks noChangeShapeType="1"/>
          </p:cNvSpPr>
          <p:nvPr/>
        </p:nvSpPr>
        <p:spPr bwMode="auto">
          <a:xfrm flipV="1">
            <a:off x="6659563" y="115888"/>
            <a:ext cx="1368425" cy="10810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99" name="Line 43"/>
          <p:cNvSpPr>
            <a:spLocks noChangeShapeType="1"/>
          </p:cNvSpPr>
          <p:nvPr/>
        </p:nvSpPr>
        <p:spPr bwMode="auto">
          <a:xfrm>
            <a:off x="8172450" y="115888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900" name="Text Box 44"/>
          <p:cNvSpPr txBox="1">
            <a:spLocks noChangeArrowheads="1"/>
          </p:cNvSpPr>
          <p:nvPr/>
        </p:nvSpPr>
        <p:spPr bwMode="auto">
          <a:xfrm>
            <a:off x="7812088" y="3357563"/>
            <a:ext cx="13319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hlink"/>
                </a:solidFill>
              </a:rPr>
              <a:t>current, separated, moderately eccentric orbits</a:t>
            </a:r>
          </a:p>
        </p:txBody>
      </p:sp>
      <p:sp>
        <p:nvSpPr>
          <p:cNvPr id="15405" name="Line 45"/>
          <p:cNvSpPr>
            <a:spLocks noChangeShapeType="1"/>
          </p:cNvSpPr>
          <p:nvPr/>
        </p:nvSpPr>
        <p:spPr bwMode="auto">
          <a:xfrm>
            <a:off x="755650" y="5805488"/>
            <a:ext cx="4392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Text Box 46"/>
          <p:cNvSpPr txBox="1">
            <a:spLocks noChangeArrowheads="1"/>
          </p:cNvSpPr>
          <p:nvPr/>
        </p:nvSpPr>
        <p:spPr bwMode="auto">
          <a:xfrm>
            <a:off x="2124075" y="5445125"/>
            <a:ext cx="1871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Gas-disk 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1" grpId="0"/>
      <p:bldP spid="249892" grpId="0" animBg="1"/>
      <p:bldP spid="249893" grpId="0" animBg="1"/>
      <p:bldP spid="249894" grpId="0" animBg="1"/>
      <p:bldP spid="249895" grpId="0" animBg="1"/>
      <p:bldP spid="249896" grpId="0" animBg="1"/>
      <p:bldP spid="249897" grpId="0" animBg="1"/>
      <p:bldP spid="249898" grpId="0" animBg="1"/>
      <p:bldP spid="2498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NiceII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1356" y="18882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794" y="1924388"/>
            <a:ext cx="2315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FF33"/>
                </a:solidFill>
              </a:rPr>
              <a:t>Giant Planet Instability: THE NICE MODEL</a:t>
            </a:r>
            <a:endParaRPr lang="en-US" sz="32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NiceII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1356" y="18882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794" y="1924388"/>
            <a:ext cx="2315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FF33"/>
                </a:solidFill>
              </a:rPr>
              <a:t>Giant Planet Instability: THE NICE MODEL</a:t>
            </a:r>
            <a:endParaRPr lang="en-US" sz="32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Line 4"/>
          <p:cNvSpPr>
            <a:spLocks noChangeShapeType="1"/>
          </p:cNvSpPr>
          <p:nvPr/>
        </p:nvSpPr>
        <p:spPr bwMode="auto">
          <a:xfrm flipV="1">
            <a:off x="1476375" y="1628775"/>
            <a:ext cx="0" cy="36004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1476375" y="5229225"/>
            <a:ext cx="6983413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2" name="Oval 6"/>
          <p:cNvSpPr>
            <a:spLocks noChangeArrowheads="1"/>
          </p:cNvSpPr>
          <p:nvPr/>
        </p:nvSpPr>
        <p:spPr bwMode="auto">
          <a:xfrm>
            <a:off x="2195513" y="4724400"/>
            <a:ext cx="431800" cy="4333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83" name="Oval 7"/>
          <p:cNvSpPr>
            <a:spLocks noChangeArrowheads="1"/>
          </p:cNvSpPr>
          <p:nvPr/>
        </p:nvSpPr>
        <p:spPr bwMode="auto">
          <a:xfrm>
            <a:off x="3419475" y="47974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84" name="Oval 8"/>
          <p:cNvSpPr>
            <a:spLocks noChangeArrowheads="1"/>
          </p:cNvSpPr>
          <p:nvPr/>
        </p:nvSpPr>
        <p:spPr bwMode="auto">
          <a:xfrm>
            <a:off x="4643438" y="4868863"/>
            <a:ext cx="288925" cy="276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85" name="Oval 9"/>
          <p:cNvSpPr>
            <a:spLocks noChangeArrowheads="1"/>
          </p:cNvSpPr>
          <p:nvPr/>
        </p:nvSpPr>
        <p:spPr bwMode="auto">
          <a:xfrm>
            <a:off x="5651500" y="4868863"/>
            <a:ext cx="288925" cy="27622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877050" y="5516563"/>
            <a:ext cx="503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2587" name="Text Box 11"/>
          <p:cNvSpPr txBox="1">
            <a:spLocks noChangeArrowheads="1"/>
          </p:cNvSpPr>
          <p:nvPr/>
        </p:nvSpPr>
        <p:spPr bwMode="auto">
          <a:xfrm>
            <a:off x="755650" y="1773238"/>
            <a:ext cx="287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52588" name="Text Box 12"/>
          <p:cNvSpPr txBox="1">
            <a:spLocks noChangeArrowheads="1"/>
          </p:cNvSpPr>
          <p:nvPr/>
        </p:nvSpPr>
        <p:spPr bwMode="auto">
          <a:xfrm>
            <a:off x="468313" y="188913"/>
            <a:ext cx="842486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>
                <a:solidFill>
                  <a:schemeClr val="bg1"/>
                </a:solidFill>
              </a:rPr>
              <a:t>Two possible evolutions from instability:</a:t>
            </a:r>
          </a:p>
          <a:p>
            <a:pPr>
              <a:spcBef>
                <a:spcPct val="50000"/>
              </a:spcBef>
            </a:pPr>
            <a:r>
              <a:rPr lang="en-US" altLang="fr-FR" b="1">
                <a:solidFill>
                  <a:schemeClr val="bg1"/>
                </a:solidFill>
              </a:rPr>
              <a:t>I) The divergent evolution of Jupiter and Saturn is dominated by planetesimal-driven migration</a:t>
            </a:r>
          </a:p>
        </p:txBody>
      </p:sp>
      <p:sp>
        <p:nvSpPr>
          <p:cNvPr id="152589" name="Line 13"/>
          <p:cNvSpPr>
            <a:spLocks noChangeShapeType="1"/>
          </p:cNvSpPr>
          <p:nvPr/>
        </p:nvSpPr>
        <p:spPr bwMode="auto">
          <a:xfrm flipH="1">
            <a:off x="1908175" y="4941888"/>
            <a:ext cx="431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0" name="Line 14"/>
          <p:cNvSpPr>
            <a:spLocks noChangeShapeType="1"/>
          </p:cNvSpPr>
          <p:nvPr/>
        </p:nvSpPr>
        <p:spPr bwMode="auto">
          <a:xfrm>
            <a:off x="3203575" y="4652963"/>
            <a:ext cx="1296988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1" name="Line 15"/>
          <p:cNvSpPr>
            <a:spLocks noChangeShapeType="1"/>
          </p:cNvSpPr>
          <p:nvPr/>
        </p:nvSpPr>
        <p:spPr bwMode="auto">
          <a:xfrm>
            <a:off x="6156325" y="4724400"/>
            <a:ext cx="287338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2" name="Line 16"/>
          <p:cNvSpPr>
            <a:spLocks noChangeShapeType="1"/>
          </p:cNvSpPr>
          <p:nvPr/>
        </p:nvSpPr>
        <p:spPr bwMode="auto">
          <a:xfrm>
            <a:off x="7164388" y="3860800"/>
            <a:ext cx="1511300" cy="10080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3" name="Text Box 17"/>
          <p:cNvSpPr txBox="1">
            <a:spLocks noChangeArrowheads="1"/>
          </p:cNvSpPr>
          <p:nvPr/>
        </p:nvSpPr>
        <p:spPr bwMode="auto">
          <a:xfrm>
            <a:off x="323850" y="6092825"/>
            <a:ext cx="7488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>
                <a:solidFill>
                  <a:srgbClr val="FF0000"/>
                </a:solidFill>
              </a:rPr>
              <a:t>Typical timescale for Jupiter-Saturn separation: 10My</a:t>
            </a:r>
          </a:p>
        </p:txBody>
      </p:sp>
    </p:spTree>
    <p:extLst>
      <p:ext uri="{BB962C8B-B14F-4D97-AF65-F5344CB8AC3E}">
        <p14:creationId xmlns:p14="http://schemas.microsoft.com/office/powerpoint/2010/main" val="35532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39593E-6 C 1.66667E-6 -2.39593E-6 0.02118 -0.0192 0.04254 -0.03816 " pathEditMode="relative" ptsTypes="aA">
                                      <p:cBhvr>
                                        <p:cTn id="6" dur="20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2.25717E-6 C -0.0526 -0.00254 -0.1052 -0.00509 -0.06163 -0.03284 C -0.01805 -0.06059 0.12171 -0.11332 0.26164 -0.16605 " pathEditMode="relative" ptsTypes="aaA">
                                      <p:cBhvr>
                                        <p:cTn id="8" dur="20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6327E-6 C -3.88889E-6 3.66327E-6 -0.02344 -0.02382 -0.0467 -0.04741 " pathEditMode="relative" ptsTypes="aA">
                                      <p:cBhvr>
                                        <p:cTn id="10" dur="2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 animBg="1"/>
      <p:bldP spid="152584" grpId="0" animBg="1"/>
      <p:bldP spid="152585" grpId="0" animBg="1"/>
      <p:bldP spid="152589" grpId="0" animBg="1"/>
      <p:bldP spid="152590" grpId="0" animBg="1"/>
      <p:bldP spid="152591" grpId="0" animBg="1"/>
      <p:bldP spid="152592" grpId="0" animBg="1"/>
      <p:bldP spid="1525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FFFF"/>
                </a:solidFill>
              </a:rPr>
              <a:t>This is bad for both the evolution of the terrestrial planets (</a:t>
            </a:r>
            <a:r>
              <a:rPr lang="en-US" sz="2800" b="1" dirty="0" err="1" smtClean="0">
                <a:solidFill>
                  <a:srgbClr val="00FFFF"/>
                </a:solidFill>
              </a:rPr>
              <a:t>Brasser</a:t>
            </a:r>
            <a:r>
              <a:rPr lang="en-US" sz="2800" b="1" dirty="0" smtClean="0">
                <a:solidFill>
                  <a:srgbClr val="00FFFF"/>
                </a:solidFill>
              </a:rPr>
              <a:t> et al., 2009)</a:t>
            </a:r>
            <a:endParaRPr lang="en-US" sz="2800" b="1" dirty="0">
              <a:solidFill>
                <a:srgbClr val="00FFFF"/>
              </a:solidFill>
            </a:endParaRPr>
          </a:p>
        </p:txBody>
      </p:sp>
      <p:pic>
        <p:nvPicPr>
          <p:cNvPr id="3" name="Picture 4" descr="mvem-tau5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4" y="1124744"/>
            <a:ext cx="8413772" cy="541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60032" y="19168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699792" y="42930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64088" y="42930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27258" y="52292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5891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Line 2"/>
          <p:cNvSpPr>
            <a:spLocks noChangeShapeType="1"/>
          </p:cNvSpPr>
          <p:nvPr/>
        </p:nvSpPr>
        <p:spPr bwMode="auto">
          <a:xfrm flipV="1">
            <a:off x="1476375" y="1628775"/>
            <a:ext cx="0" cy="36004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1" name="Line 3"/>
          <p:cNvSpPr>
            <a:spLocks noChangeShapeType="1"/>
          </p:cNvSpPr>
          <p:nvPr/>
        </p:nvSpPr>
        <p:spPr bwMode="auto">
          <a:xfrm>
            <a:off x="1476375" y="5229225"/>
            <a:ext cx="6983413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2" name="Oval 4"/>
          <p:cNvSpPr>
            <a:spLocks noChangeArrowheads="1"/>
          </p:cNvSpPr>
          <p:nvPr/>
        </p:nvSpPr>
        <p:spPr bwMode="auto">
          <a:xfrm>
            <a:off x="2195513" y="4724400"/>
            <a:ext cx="431800" cy="4333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3" name="Oval 5"/>
          <p:cNvSpPr>
            <a:spLocks noChangeArrowheads="1"/>
          </p:cNvSpPr>
          <p:nvPr/>
        </p:nvSpPr>
        <p:spPr bwMode="auto">
          <a:xfrm>
            <a:off x="3419475" y="47974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4" name="Oval 6"/>
          <p:cNvSpPr>
            <a:spLocks noChangeArrowheads="1"/>
          </p:cNvSpPr>
          <p:nvPr/>
        </p:nvSpPr>
        <p:spPr bwMode="auto">
          <a:xfrm>
            <a:off x="4643438" y="4868863"/>
            <a:ext cx="288925" cy="276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5" name="Oval 7"/>
          <p:cNvSpPr>
            <a:spLocks noChangeArrowheads="1"/>
          </p:cNvSpPr>
          <p:nvPr/>
        </p:nvSpPr>
        <p:spPr bwMode="auto">
          <a:xfrm>
            <a:off x="5651500" y="4868863"/>
            <a:ext cx="288925" cy="27622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6877050" y="5516563"/>
            <a:ext cx="503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755650" y="1773238"/>
            <a:ext cx="287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>
            <a:off x="468313" y="188913"/>
            <a:ext cx="842486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>
                <a:solidFill>
                  <a:schemeClr val="bg1"/>
                </a:solidFill>
              </a:rPr>
              <a:t>Two possible evolutions from instability:</a:t>
            </a:r>
          </a:p>
          <a:p>
            <a:pPr>
              <a:spcBef>
                <a:spcPct val="50000"/>
              </a:spcBef>
            </a:pPr>
            <a:r>
              <a:rPr lang="en-US" altLang="fr-FR" b="1">
                <a:solidFill>
                  <a:schemeClr val="bg1"/>
                </a:solidFill>
              </a:rPr>
              <a:t>II) The divergent evolution of Jupiter and Saturn is dominated by encounters with Uranus or Neptune </a:t>
            </a:r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611188" y="5661025"/>
            <a:ext cx="5256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2000" b="1">
                <a:solidFill>
                  <a:srgbClr val="FF0000"/>
                </a:solidFill>
              </a:rPr>
              <a:t>Divergent migration takes &lt;&lt; My</a:t>
            </a:r>
          </a:p>
        </p:txBody>
      </p:sp>
      <p:sp>
        <p:nvSpPr>
          <p:cNvPr id="160786" name="Line 18"/>
          <p:cNvSpPr>
            <a:spLocks noChangeShapeType="1"/>
          </p:cNvSpPr>
          <p:nvPr/>
        </p:nvSpPr>
        <p:spPr bwMode="auto">
          <a:xfrm flipH="1">
            <a:off x="1547813" y="4652963"/>
            <a:ext cx="144462" cy="714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7" name="Line 19"/>
          <p:cNvSpPr>
            <a:spLocks noChangeShapeType="1"/>
          </p:cNvSpPr>
          <p:nvPr/>
        </p:nvSpPr>
        <p:spPr bwMode="auto">
          <a:xfrm>
            <a:off x="4427538" y="4652963"/>
            <a:ext cx="288925" cy="1444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8" name="Line 20"/>
          <p:cNvSpPr>
            <a:spLocks noChangeShapeType="1"/>
          </p:cNvSpPr>
          <p:nvPr/>
        </p:nvSpPr>
        <p:spPr bwMode="auto">
          <a:xfrm>
            <a:off x="6084888" y="4868863"/>
            <a:ext cx="574675" cy="1444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9" name="Line 21"/>
          <p:cNvSpPr>
            <a:spLocks noChangeShapeType="1"/>
          </p:cNvSpPr>
          <p:nvPr/>
        </p:nvSpPr>
        <p:spPr bwMode="auto">
          <a:xfrm>
            <a:off x="7667625" y="3573463"/>
            <a:ext cx="1008063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4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39593E-6 C 2.77778E-6 -2.39593E-6 0.0184 -0.01457 0.03698 -0.02914 " pathEditMode="relative" ptsTypes="aA">
                                      <p:cBhvr>
                                        <p:cTn id="6" dur="20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39593E-6 C -0.01527 -0.02197 -0.03038 -0.04394 -0.06302 -0.06013 C -0.09566 -0.07632 -0.25902 -0.07031 -0.19583 -0.09667 C -0.13263 -0.12303 0.23108 -0.19866 0.3165 -0.21901 " pathEditMode="relative" ptsTypes="aaaA">
                                      <p:cBhvr>
                                        <p:cTn id="8" dur="2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80204E-6 C -3.88889E-6 3.80204E-6 0.04583 -0.02729 0.09167 -0.05458 " pathEditMode="relative" ptsTypes="aA">
                                      <p:cBhvr>
                                        <p:cTn id="10" dur="2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80204E-6 C 0.00607 -0.00324 0.01214 -0.00624 -6.66667E-6 -0.01457 C -0.01216 -0.0229 -0.04237 -0.03608 -0.07258 -0.04926 " pathEditMode="relative" ptsTypes="aaA">
                                      <p:cBhvr>
                                        <p:cTn id="12" dur="2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3" grpId="0" animBg="1"/>
      <p:bldP spid="160774" grpId="0" animBg="1"/>
      <p:bldP spid="160775" grpId="0" animBg="1"/>
      <p:bldP spid="160784" grpId="0"/>
      <p:bldP spid="160786" grpId="0" animBg="1"/>
      <p:bldP spid="160787" grpId="0" animBg="1"/>
      <p:bldP spid="160788" grpId="0" animBg="1"/>
      <p:bldP spid="1607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FFFF"/>
                </a:solidFill>
              </a:rPr>
              <a:t>This is good for both the evolution of the terrestrial planets (</a:t>
            </a:r>
            <a:r>
              <a:rPr lang="en-US" sz="2800" b="1" dirty="0" err="1" smtClean="0">
                <a:solidFill>
                  <a:srgbClr val="00FFFF"/>
                </a:solidFill>
              </a:rPr>
              <a:t>Brasser</a:t>
            </a:r>
            <a:r>
              <a:rPr lang="en-US" sz="2800" b="1" dirty="0" smtClean="0">
                <a:solidFill>
                  <a:srgbClr val="00FFFF"/>
                </a:solidFill>
              </a:rPr>
              <a:t> et al., 2009, 2013)</a:t>
            </a:r>
            <a:endParaRPr lang="en-US" sz="2800" b="1" dirty="0">
              <a:solidFill>
                <a:srgbClr val="00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60032" y="19168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699792" y="42930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64088" y="42930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27258" y="52292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V</a:t>
            </a:r>
          </a:p>
        </p:txBody>
      </p:sp>
      <p:pic>
        <p:nvPicPr>
          <p:cNvPr id="9" name="Picture 5" descr="jumpMV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1196975"/>
            <a:ext cx="7316787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_data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42" y="-315416"/>
            <a:ext cx="7189957" cy="71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69942" y="1844824"/>
            <a:ext cx="5274266" cy="1754326"/>
          </a:xfrm>
          <a:prstGeom prst="rect">
            <a:avLst/>
          </a:prstGeom>
          <a:solidFill>
            <a:srgbClr val="DDDDDD">
              <a:alpha val="6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key processes: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Dynamical instability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Irr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21" y="908719"/>
            <a:ext cx="508635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520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3300"/>
                </a:solidFill>
              </a:rPr>
              <a:t>Origin of the Irregular Satellites of the Giant Planets</a:t>
            </a:r>
            <a:endParaRPr lang="en-US" sz="24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IrrSat-cap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85725"/>
            <a:ext cx="9172576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5" descr="IrrSat-cap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85725"/>
            <a:ext cx="9172576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0" name="Picture 6" descr="IrrSat-cap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85725"/>
            <a:ext cx="9172576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fr-FR"/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b="1">
                <a:solidFill>
                  <a:srgbClr val="FFFF00"/>
                </a:solidFill>
              </a:rPr>
              <a:t>Autres implications du modèle: origine des satellites irréguliers des Saturne, Uranus et Neptune (Nesvorny et al., 2007)</a:t>
            </a:r>
            <a:endParaRPr lang="fr-FR" altLang="fr-FR"/>
          </a:p>
        </p:txBody>
      </p:sp>
      <p:pic>
        <p:nvPicPr>
          <p:cNvPr id="130052" name="Picture 4" descr="U-N-s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46722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3" name="Picture 5" descr="S-s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0"/>
            <a:ext cx="4500563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6" descr="all-sats-SF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268413"/>
            <a:ext cx="45529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643438" y="1341438"/>
            <a:ext cx="2233612" cy="2100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/>
              <a:t>Uranus</a:t>
            </a:r>
          </a:p>
          <a:p>
            <a:pPr>
              <a:spcBef>
                <a:spcPct val="50000"/>
              </a:spcBef>
            </a:pPr>
            <a:r>
              <a:rPr lang="fr-FR" altLang="fr-FR" dirty="0"/>
              <a:t>Neptune</a:t>
            </a:r>
          </a:p>
          <a:p>
            <a:pPr>
              <a:spcBef>
                <a:spcPct val="50000"/>
              </a:spcBef>
            </a:pPr>
            <a:r>
              <a:rPr lang="fr-FR" altLang="fr-FR" dirty="0"/>
              <a:t>Saturne</a:t>
            </a:r>
          </a:p>
          <a:p>
            <a:pPr>
              <a:spcBef>
                <a:spcPct val="50000"/>
              </a:spcBef>
            </a:pPr>
            <a:endParaRPr lang="fr-FR" altLang="fr-FR" dirty="0"/>
          </a:p>
        </p:txBody>
      </p:sp>
      <p:sp>
        <p:nvSpPr>
          <p:cNvPr id="130056" name="Line 8"/>
          <p:cNvSpPr>
            <a:spLocks noChangeShapeType="1"/>
          </p:cNvSpPr>
          <p:nvPr/>
        </p:nvSpPr>
        <p:spPr bwMode="auto">
          <a:xfrm flipH="1">
            <a:off x="3635375" y="1556792"/>
            <a:ext cx="1081087" cy="1434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 flipH="1">
            <a:off x="3779837" y="1916832"/>
            <a:ext cx="936625" cy="1943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8" name="Line 10"/>
          <p:cNvSpPr>
            <a:spLocks noChangeShapeType="1"/>
          </p:cNvSpPr>
          <p:nvPr/>
        </p:nvSpPr>
        <p:spPr bwMode="auto">
          <a:xfrm flipH="1">
            <a:off x="3708399" y="2391569"/>
            <a:ext cx="1008064" cy="33424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4860032" y="581025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FF33"/>
                </a:solidFill>
              </a:rPr>
              <a:t>The shallow SFD is explained by subsequent collisional evolution (</a:t>
            </a:r>
            <a:r>
              <a:rPr lang="en-US" dirty="0" err="1" smtClean="0">
                <a:solidFill>
                  <a:srgbClr val="66FF33"/>
                </a:solidFill>
              </a:rPr>
              <a:t>Bottke</a:t>
            </a:r>
            <a:r>
              <a:rPr lang="en-US" dirty="0" smtClean="0">
                <a:solidFill>
                  <a:srgbClr val="66FF33"/>
                </a:solidFill>
              </a:rPr>
              <a:t> et al., 2010) </a:t>
            </a:r>
            <a:endParaRPr lang="en-US" dirty="0">
              <a:solidFill>
                <a:srgbClr val="66FF33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5148064" y="4581128"/>
            <a:ext cx="612180" cy="1229122"/>
          </a:xfrm>
          <a:prstGeom prst="straightConnector1">
            <a:avLst/>
          </a:prstGeom>
          <a:ln w="317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716463" y="2633146"/>
            <a:ext cx="230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(Same for Jupiter)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404813"/>
            <a:ext cx="459263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ZoneTexte 2"/>
          <p:cNvSpPr txBox="1">
            <a:spLocks noChangeArrowheads="1"/>
          </p:cNvSpPr>
          <p:nvPr/>
        </p:nvSpPr>
        <p:spPr bwMode="auto">
          <a:xfrm>
            <a:off x="22613" y="260350"/>
            <a:ext cx="4537075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3200" b="1" dirty="0" smtClean="0">
                <a:solidFill>
                  <a:srgbClr val="00FFFF"/>
                </a:solidFill>
              </a:rPr>
              <a:t>Capture of Jupiter’s Trojans during Jupiter’s last encounter</a:t>
            </a:r>
          </a:p>
          <a:p>
            <a:pPr eaLnBrk="1" hangingPunct="1"/>
            <a:r>
              <a:rPr lang="en-US" altLang="fr-FR" sz="2000" b="1" dirty="0" smtClean="0">
                <a:solidFill>
                  <a:srgbClr val="00FFFF"/>
                </a:solidFill>
              </a:rPr>
              <a:t>(</a:t>
            </a:r>
            <a:r>
              <a:rPr lang="en-US" altLang="fr-FR" sz="2000" b="1" dirty="0" err="1" smtClean="0">
                <a:solidFill>
                  <a:srgbClr val="00FFFF"/>
                </a:solidFill>
              </a:rPr>
              <a:t>Nesvorny</a:t>
            </a:r>
            <a:r>
              <a:rPr lang="en-US" altLang="fr-FR" sz="2000" b="1" dirty="0" smtClean="0">
                <a:solidFill>
                  <a:srgbClr val="00FFFF"/>
                </a:solidFill>
              </a:rPr>
              <a:t> et al., 2013)</a:t>
            </a:r>
            <a:endParaRPr lang="en-US" altLang="fr-FR" sz="2000" b="1" dirty="0">
              <a:solidFill>
                <a:srgbClr val="00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613" y="2924944"/>
            <a:ext cx="4405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b="1" dirty="0" smtClean="0">
                <a:solidFill>
                  <a:srgbClr val="66FF33"/>
                </a:solidFill>
              </a:rPr>
              <a:t>This mechanism </a:t>
            </a:r>
            <a:r>
              <a:rPr lang="en-US" altLang="fr-FR" b="1" dirty="0">
                <a:solidFill>
                  <a:srgbClr val="66FF33"/>
                </a:solidFill>
              </a:rPr>
              <a:t>has the potential to explain the L</a:t>
            </a:r>
            <a:r>
              <a:rPr lang="en-US" altLang="fr-FR" b="1" baseline="-25000" dirty="0">
                <a:solidFill>
                  <a:srgbClr val="66FF33"/>
                </a:solidFill>
              </a:rPr>
              <a:t>4</a:t>
            </a:r>
            <a:r>
              <a:rPr lang="en-US" altLang="fr-FR" b="1" dirty="0">
                <a:solidFill>
                  <a:srgbClr val="66FF33"/>
                </a:solidFill>
              </a:rPr>
              <a:t>/L</a:t>
            </a:r>
            <a:r>
              <a:rPr lang="en-US" altLang="fr-FR" b="1" baseline="-25000" dirty="0">
                <a:solidFill>
                  <a:srgbClr val="66FF33"/>
                </a:solidFill>
              </a:rPr>
              <a:t>5</a:t>
            </a:r>
            <a:r>
              <a:rPr lang="en-US" altLang="fr-FR" b="1" dirty="0">
                <a:solidFill>
                  <a:srgbClr val="66FF33"/>
                </a:solidFill>
              </a:rPr>
              <a:t> asymmetry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196975"/>
            <a:ext cx="79438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oneTexte 6"/>
          <p:cNvSpPr txBox="1">
            <a:spLocks noChangeArrowheads="1"/>
          </p:cNvSpPr>
          <p:nvPr/>
        </p:nvSpPr>
        <p:spPr bwMode="auto">
          <a:xfrm>
            <a:off x="611188" y="260350"/>
            <a:ext cx="7710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fr-FR" sz="3200" b="1">
                <a:solidFill>
                  <a:srgbClr val="FF0000"/>
                </a:solidFill>
              </a:rPr>
              <a:t>Trojan vs. Kuiper Belt H-distributions</a:t>
            </a:r>
          </a:p>
        </p:txBody>
      </p:sp>
      <p:sp>
        <p:nvSpPr>
          <p:cNvPr id="12292" name="ZoneTexte 7"/>
          <p:cNvSpPr txBox="1">
            <a:spLocks noChangeArrowheads="1"/>
          </p:cNvSpPr>
          <p:nvPr/>
        </p:nvSpPr>
        <p:spPr bwMode="auto">
          <a:xfrm>
            <a:off x="755650" y="5732463"/>
            <a:ext cx="7912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2000" dirty="0"/>
              <a:t>Trojans and the Hot K.B. should have the same H-distribution, if the former are captured from the latter. Thus, in </a:t>
            </a:r>
            <a:r>
              <a:rPr lang="en-US" altLang="fr-FR" sz="2000" dirty="0" err="1"/>
              <a:t>Morbidelli</a:t>
            </a:r>
            <a:r>
              <a:rPr lang="en-US" altLang="fr-FR" sz="2000" dirty="0"/>
              <a:t> et al. (2009) we predicted that the H-dist. of the Hot KB should become Trojan-like steep at 6&lt;H&lt;9</a:t>
            </a:r>
          </a:p>
        </p:txBody>
      </p:sp>
      <p:sp>
        <p:nvSpPr>
          <p:cNvPr id="21510" name="ZoneTexte 8"/>
          <p:cNvSpPr txBox="1">
            <a:spLocks noChangeArrowheads="1"/>
          </p:cNvSpPr>
          <p:nvPr/>
        </p:nvSpPr>
        <p:spPr bwMode="auto">
          <a:xfrm>
            <a:off x="2522538" y="2408238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2000" b="1">
                <a:solidFill>
                  <a:srgbClr val="FF0000"/>
                </a:solidFill>
              </a:rPr>
              <a:t>Hot Kuiper belt</a:t>
            </a:r>
          </a:p>
        </p:txBody>
      </p:sp>
      <p:sp>
        <p:nvSpPr>
          <p:cNvPr id="21511" name="ZoneTexte 9"/>
          <p:cNvSpPr txBox="1">
            <a:spLocks noChangeArrowheads="1"/>
          </p:cNvSpPr>
          <p:nvPr/>
        </p:nvSpPr>
        <p:spPr bwMode="auto">
          <a:xfrm>
            <a:off x="1098550" y="1560513"/>
            <a:ext cx="1468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1800" b="1" dirty="0" smtClean="0">
                <a:solidFill>
                  <a:srgbClr val="7030A0"/>
                </a:solidFill>
              </a:rPr>
              <a:t>Fraser et al., in press</a:t>
            </a:r>
            <a:endParaRPr lang="en-US" altLang="fr-FR" sz="1800" b="1" dirty="0">
              <a:solidFill>
                <a:srgbClr val="7030A0"/>
              </a:solidFill>
            </a:endParaRP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2992438" y="1489075"/>
            <a:ext cx="4602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Trojans (rescaled and with H corrected for albedo differences) </a:t>
            </a:r>
          </a:p>
        </p:txBody>
      </p:sp>
      <p:pic>
        <p:nvPicPr>
          <p:cNvPr id="1229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803775"/>
            <a:ext cx="73342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 flipV="1">
            <a:off x="2195513" y="3529013"/>
            <a:ext cx="2068512" cy="1052512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ZoneTexte 8"/>
          <p:cNvSpPr txBox="1">
            <a:spLocks noChangeArrowheads="1"/>
          </p:cNvSpPr>
          <p:nvPr/>
        </p:nvSpPr>
        <p:spPr bwMode="auto">
          <a:xfrm>
            <a:off x="3132138" y="4021138"/>
            <a:ext cx="4535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1800" b="1">
                <a:solidFill>
                  <a:srgbClr val="002060"/>
                </a:solidFill>
              </a:rPr>
              <a:t>Slope for Main belt asteroids with D&gt;100km</a:t>
            </a:r>
          </a:p>
        </p:txBody>
      </p:sp>
    </p:spTree>
    <p:extLst>
      <p:ext uri="{BB962C8B-B14F-4D97-AF65-F5344CB8AC3E}">
        <p14:creationId xmlns:p14="http://schemas.microsoft.com/office/powerpoint/2010/main" val="32153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1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23" y="963324"/>
            <a:ext cx="6852553" cy="571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164288" y="535581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Beginning of LHB</a:t>
            </a:r>
            <a:endParaRPr lang="en-US" sz="16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7519003" y="3999569"/>
            <a:ext cx="343763" cy="14674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975267" y="3855609"/>
            <a:ext cx="378042" cy="5313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574156" y="3231607"/>
            <a:ext cx="147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Bombardment  of LHB</a:t>
            </a:r>
            <a:endParaRPr lang="en-US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107504" y="260648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6FF33"/>
                </a:solidFill>
              </a:rPr>
              <a:t>Origin of the Late Heavy Bombardment of the Moon</a:t>
            </a:r>
            <a:endParaRPr lang="en-US" sz="2800" b="1" dirty="0">
              <a:solidFill>
                <a:srgbClr val="66FF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32440" y="2207803"/>
            <a:ext cx="427763" cy="71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05004" y="2683767"/>
            <a:ext cx="427763" cy="71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50956" y="3061255"/>
            <a:ext cx="427763" cy="71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7484039" y="2207803"/>
            <a:ext cx="1476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Possible decays of the post-accretion bombardment</a:t>
            </a:r>
            <a:endParaRPr lang="en-US" sz="16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8120119" y="3285021"/>
            <a:ext cx="51001" cy="12066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8300139" y="3300933"/>
            <a:ext cx="88285" cy="5200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566944" y="1450257"/>
            <a:ext cx="2771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Morbidelli</a:t>
            </a:r>
            <a:r>
              <a:rPr lang="en-US" sz="1400" dirty="0" smtClean="0"/>
              <a:t> et al., 2012</a:t>
            </a:r>
            <a:endParaRPr lang="en-US" sz="1400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4188470" y="3510575"/>
            <a:ext cx="3816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Bombardment rate (arbitrary units)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3" y="6165304"/>
            <a:ext cx="561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Predicts</a:t>
            </a:r>
            <a:r>
              <a:rPr lang="fr-FR" b="1" dirty="0" smtClean="0">
                <a:solidFill>
                  <a:schemeClr val="bg1"/>
                </a:solidFill>
              </a:rPr>
              <a:t> ~40 basins ton the Moon, in agreement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what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was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later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found</a:t>
            </a:r>
            <a:r>
              <a:rPr lang="fr-FR" b="1" dirty="0" smtClean="0">
                <a:solidFill>
                  <a:schemeClr val="bg1"/>
                </a:solidFill>
              </a:rPr>
              <a:t> by GRAIL!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essayweb.net/geology/timeline/images/moon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12" y="1072836"/>
            <a:ext cx="4572000" cy="462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/>
          <p:cNvSpPr/>
          <p:nvPr/>
        </p:nvSpPr>
        <p:spPr>
          <a:xfrm>
            <a:off x="6975267" y="4869160"/>
            <a:ext cx="189021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931392" y="6174254"/>
            <a:ext cx="28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Last basin-</a:t>
            </a:r>
            <a:r>
              <a:rPr lang="fr-FR" dirty="0" err="1" smtClean="0"/>
              <a:t>forming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6646970" y="5013176"/>
            <a:ext cx="422807" cy="12456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5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9646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3200" b="1" dirty="0" smtClean="0">
                <a:solidFill>
                  <a:srgbClr val="FFFF00"/>
                </a:solidFill>
              </a:rPr>
              <a:t>WRAP-UP ON SOLAR SYSTEM EVOLUTION</a:t>
            </a:r>
            <a:endParaRPr lang="en-US" altLang="fr-FR" sz="3200" b="1" dirty="0">
              <a:solidFill>
                <a:srgbClr val="FFFF00"/>
              </a:solidFill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79388" y="908050"/>
            <a:ext cx="87137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2000" b="1" dirty="0">
                <a:solidFill>
                  <a:srgbClr val="66FF33"/>
                </a:solidFill>
              </a:rPr>
              <a:t>By looking carefully to all available constraints, our ambition is to reconstruct as precisely as possible, the past history of the Solar System 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79388" y="2060848"/>
            <a:ext cx="86423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2000" b="1" dirty="0">
                <a:solidFill>
                  <a:schemeClr val="bg1"/>
                </a:solidFill>
              </a:rPr>
              <a:t>T</a:t>
            </a:r>
            <a:r>
              <a:rPr lang="en-US" altLang="fr-FR" sz="2000" b="1" dirty="0" smtClean="0">
                <a:solidFill>
                  <a:schemeClr val="bg1"/>
                </a:solidFill>
              </a:rPr>
              <a:t>wo-phase </a:t>
            </a:r>
            <a:r>
              <a:rPr lang="en-US" altLang="fr-FR" sz="2000" b="1" dirty="0">
                <a:solidFill>
                  <a:schemeClr val="bg1"/>
                </a:solidFill>
              </a:rPr>
              <a:t>scenario of the evolution of the giant planets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2000" b="1" dirty="0">
                <a:solidFill>
                  <a:schemeClr val="bg1"/>
                </a:solidFill>
              </a:rPr>
              <a:t>A gas disk phase: fully resonant, low-e configuration; no hot Jupiter, although wide range radial migration and “Grand Tack”</a:t>
            </a:r>
            <a:r>
              <a:rPr lang="en-US" altLang="fr-FR" sz="2000" dirty="0"/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2000" b="1" dirty="0">
                <a:solidFill>
                  <a:schemeClr val="bg1"/>
                </a:solidFill>
              </a:rPr>
              <a:t>A </a:t>
            </a:r>
            <a:r>
              <a:rPr lang="en-US" altLang="fr-FR" sz="2000" b="1" dirty="0" err="1">
                <a:solidFill>
                  <a:schemeClr val="bg1"/>
                </a:solidFill>
              </a:rPr>
              <a:t>planetesimal</a:t>
            </a:r>
            <a:r>
              <a:rPr lang="en-US" altLang="fr-FR" sz="2000" b="1" dirty="0">
                <a:solidFill>
                  <a:schemeClr val="bg1"/>
                </a:solidFill>
              </a:rPr>
              <a:t>-disk phase: global instability; excitation of e, </a:t>
            </a:r>
            <a:r>
              <a:rPr lang="en-US" altLang="fr-FR" sz="2000" b="1" dirty="0" err="1">
                <a:solidFill>
                  <a:schemeClr val="bg1"/>
                </a:solidFill>
              </a:rPr>
              <a:t>i</a:t>
            </a:r>
            <a:r>
              <a:rPr lang="en-US" altLang="fr-FR" sz="2000" b="1" dirty="0">
                <a:solidFill>
                  <a:schemeClr val="bg1"/>
                </a:solidFill>
              </a:rPr>
              <a:t> and secular modes; migration (jump) to current orbits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4559" y="4293096"/>
            <a:ext cx="9144000" cy="266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2000" b="1" dirty="0" smtClean="0">
                <a:solidFill>
                  <a:srgbClr val="66FF33"/>
                </a:solidFill>
              </a:rPr>
              <a:t>If true, it argues that:</a:t>
            </a:r>
          </a:p>
          <a:p>
            <a:pPr>
              <a:spcBef>
                <a:spcPct val="50000"/>
              </a:spcBef>
            </a:pPr>
            <a:r>
              <a:rPr lang="en-US" altLang="fr-FR" sz="2000" b="1" dirty="0" smtClean="0">
                <a:solidFill>
                  <a:srgbClr val="66FF33"/>
                </a:solidFill>
              </a:rPr>
              <a:t>The Solar System evolution was dominated by the same processes that affect every planetary system: migration and instabilities. </a:t>
            </a:r>
          </a:p>
          <a:p>
            <a:pPr>
              <a:spcBef>
                <a:spcPct val="50000"/>
              </a:spcBef>
            </a:pPr>
            <a:r>
              <a:rPr lang="en-US" altLang="fr-FR" sz="2000" b="1" dirty="0" smtClean="0">
                <a:solidFill>
                  <a:srgbClr val="66FF33"/>
                </a:solidFill>
              </a:rPr>
              <a:t>The actual </a:t>
            </a:r>
            <a:r>
              <a:rPr lang="en-US" altLang="fr-FR" sz="2000" b="1" dirty="0">
                <a:solidFill>
                  <a:srgbClr val="66FF33"/>
                </a:solidFill>
              </a:rPr>
              <a:t>structure of the Solar System depends on specific fortuitous features/events (Saturn did not grow more massive than Jupiter, the 4 giant planets did not become violently </a:t>
            </a:r>
            <a:r>
              <a:rPr lang="en-US" altLang="fr-FR" sz="2000" b="1" dirty="0" smtClean="0">
                <a:solidFill>
                  <a:srgbClr val="66FF33"/>
                </a:solidFill>
              </a:rPr>
              <a:t>unstable</a:t>
            </a:r>
            <a:r>
              <a:rPr lang="en-US" altLang="fr-FR" sz="2000" b="1" dirty="0">
                <a:solidFill>
                  <a:srgbClr val="66FF33"/>
                </a:solidFill>
              </a:rPr>
              <a:t> </a:t>
            </a:r>
            <a:r>
              <a:rPr lang="en-US" altLang="fr-FR" sz="2000" b="1" dirty="0" smtClean="0">
                <a:solidFill>
                  <a:srgbClr val="66FF33"/>
                </a:solidFill>
              </a:rPr>
              <a:t>…).</a:t>
            </a:r>
            <a:endParaRPr lang="en-US" altLang="fr-FR" sz="2000" b="1" dirty="0">
              <a:solidFill>
                <a:srgbClr val="66FF33"/>
              </a:solidFill>
            </a:endParaRPr>
          </a:p>
          <a:p>
            <a:pPr>
              <a:spcBef>
                <a:spcPct val="50000"/>
              </a:spcBef>
            </a:pPr>
            <a:endParaRPr lang="en-US" altLang="fr-FR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/>
      <p:bldP spid="594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9" name="Picture 9" descr="PL2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256" y="3107655"/>
            <a:ext cx="4680744" cy="375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2800" b="1" dirty="0" smtClean="0">
                <a:solidFill>
                  <a:srgbClr val="FFFF00"/>
                </a:solidFill>
              </a:rPr>
              <a:t>ESSAI ON THE DIVERSITY OF PLANETARY </a:t>
            </a:r>
            <a:r>
              <a:rPr lang="en-US" altLang="fr-FR" sz="2800" b="1" dirty="0">
                <a:solidFill>
                  <a:srgbClr val="FFFF00"/>
                </a:solidFill>
              </a:rPr>
              <a:t>SYSTEMS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251618" y="1340768"/>
            <a:ext cx="86407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2000" b="1" dirty="0" smtClean="0">
                <a:solidFill>
                  <a:schemeClr val="bg1"/>
                </a:solidFill>
              </a:rPr>
              <a:t>Consider two giant planets P1 and P2, forming in sequence              (P2 beyond P1)</a:t>
            </a:r>
            <a:endParaRPr lang="en-US" altLang="fr-FR" sz="2000" b="1" dirty="0">
              <a:solidFill>
                <a:schemeClr val="bg1"/>
              </a:solidFill>
            </a:endParaRP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251618" y="2276872"/>
            <a:ext cx="82089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Q</a:t>
            </a:r>
            <a:r>
              <a:rPr lang="en-US" altLang="fr-FR" sz="2000" b="1" dirty="0" smtClean="0">
                <a:solidFill>
                  <a:srgbClr val="FF3300"/>
                </a:solidFill>
              </a:rPr>
              <a:t>:</a:t>
            </a:r>
            <a:endParaRPr lang="en-US" altLang="fr-FR" sz="2000" b="1" dirty="0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Does the second, lighter planet catch the first one in resonance?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Yes/No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250825" y="3600311"/>
            <a:ext cx="842486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rgbClr val="66FF33"/>
                </a:solidFill>
              </a:rPr>
              <a:t>For the Solar System </a:t>
            </a:r>
            <a:r>
              <a:rPr lang="en-US" altLang="fr-FR" b="1" dirty="0" smtClean="0">
                <a:solidFill>
                  <a:srgbClr val="66FF33"/>
                </a:solidFill>
              </a:rPr>
              <a:t>the </a:t>
            </a:r>
            <a:r>
              <a:rPr lang="en-US" altLang="fr-FR" b="1" dirty="0">
                <a:solidFill>
                  <a:srgbClr val="66FF33"/>
                </a:solidFill>
              </a:rPr>
              <a:t>answer is YES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rgbClr val="66FF33"/>
                </a:solidFill>
              </a:rPr>
              <a:t>For HD 12661, HD 134987, HIP14810 the answer is NO</a:t>
            </a:r>
          </a:p>
        </p:txBody>
      </p:sp>
    </p:spTree>
    <p:extLst>
      <p:ext uri="{BB962C8B-B14F-4D97-AF65-F5344CB8AC3E}">
        <p14:creationId xmlns:p14="http://schemas.microsoft.com/office/powerpoint/2010/main" val="916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6" grpId="0"/>
      <p:bldP spid="204807" grpId="0"/>
      <p:bldP spid="20480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2089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Q</a:t>
            </a:r>
            <a:r>
              <a:rPr lang="en-US" altLang="fr-FR" sz="2000" b="1" dirty="0" smtClean="0">
                <a:solidFill>
                  <a:srgbClr val="FF3300"/>
                </a:solidFill>
              </a:rPr>
              <a:t>:</a:t>
            </a:r>
            <a:endParaRPr lang="en-US" altLang="fr-FR" sz="2000" b="1" dirty="0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Does the second planet eventually grow as massive or more massive than the inner one?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Yes/No</a:t>
            </a: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250825" y="2060575"/>
            <a:ext cx="84248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66FF33"/>
                </a:solidFill>
              </a:rPr>
              <a:t>For the Solar System </a:t>
            </a:r>
            <a:r>
              <a:rPr lang="en-US" altLang="fr-FR" sz="2000" b="1" dirty="0" smtClean="0">
                <a:solidFill>
                  <a:srgbClr val="66FF33"/>
                </a:solidFill>
              </a:rPr>
              <a:t>the </a:t>
            </a:r>
            <a:r>
              <a:rPr lang="en-US" altLang="fr-FR" sz="2000" b="1" dirty="0">
                <a:solidFill>
                  <a:srgbClr val="66FF33"/>
                </a:solidFill>
              </a:rPr>
              <a:t>answer is NO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66FF33"/>
                </a:solidFill>
              </a:rPr>
              <a:t>For many/most other systems the answer could be YES</a:t>
            </a: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250825" y="3429000"/>
            <a:ext cx="84978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b="1" dirty="0" err="1">
                <a:solidFill>
                  <a:schemeClr val="bg1"/>
                </a:solidFill>
              </a:rPr>
              <a:t>What</a:t>
            </a:r>
            <a:r>
              <a:rPr lang="fr-FR" altLang="fr-FR" sz="2000" b="1" dirty="0">
                <a:solidFill>
                  <a:schemeClr val="bg1"/>
                </a:solidFill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</a:rPr>
              <a:t>happens</a:t>
            </a:r>
            <a:r>
              <a:rPr lang="fr-FR" altLang="fr-FR" sz="2000" b="1" dirty="0">
                <a:solidFill>
                  <a:schemeClr val="bg1"/>
                </a:solidFill>
              </a:rPr>
              <a:t> if </a:t>
            </a:r>
            <a:r>
              <a:rPr lang="fr-FR" altLang="fr-FR" sz="2000" b="1" dirty="0" err="1">
                <a:solidFill>
                  <a:schemeClr val="bg1"/>
                </a:solidFill>
              </a:rPr>
              <a:t>planets</a:t>
            </a:r>
            <a:r>
              <a:rPr lang="fr-FR" altLang="fr-FR" sz="2000" b="1" dirty="0">
                <a:solidFill>
                  <a:schemeClr val="bg1"/>
                </a:solidFill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</a:rPr>
              <a:t>form</a:t>
            </a:r>
            <a:r>
              <a:rPr lang="fr-FR" altLang="fr-FR" sz="2000" b="1" dirty="0">
                <a:solidFill>
                  <a:schemeClr val="bg1"/>
                </a:solidFill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</a:rPr>
              <a:t>faster</a:t>
            </a:r>
            <a:r>
              <a:rPr lang="fr-FR" altLang="fr-FR" sz="2000" b="1" dirty="0">
                <a:solidFill>
                  <a:schemeClr val="bg1"/>
                </a:solidFill>
              </a:rPr>
              <a:t> and the </a:t>
            </a:r>
            <a:r>
              <a:rPr lang="fr-FR" altLang="fr-FR" sz="2000" b="1" dirty="0" err="1">
                <a:solidFill>
                  <a:schemeClr val="bg1"/>
                </a:solidFill>
              </a:rPr>
              <a:t>outer</a:t>
            </a:r>
            <a:r>
              <a:rPr lang="fr-FR" altLang="fr-FR" sz="2000" b="1" dirty="0">
                <a:solidFill>
                  <a:schemeClr val="bg1"/>
                </a:solidFill>
              </a:rPr>
              <a:t> one has the time to </a:t>
            </a:r>
            <a:r>
              <a:rPr lang="fr-FR" altLang="fr-FR" sz="2000" b="1" dirty="0" err="1">
                <a:solidFill>
                  <a:schemeClr val="bg1"/>
                </a:solidFill>
              </a:rPr>
              <a:t>outpass</a:t>
            </a:r>
            <a:r>
              <a:rPr lang="fr-FR" altLang="fr-FR" sz="2000" b="1" dirty="0">
                <a:solidFill>
                  <a:schemeClr val="bg1"/>
                </a:solidFill>
              </a:rPr>
              <a:t> in mass the </a:t>
            </a:r>
            <a:r>
              <a:rPr lang="fr-FR" altLang="fr-FR" sz="2000" b="1" dirty="0" err="1">
                <a:solidFill>
                  <a:schemeClr val="bg1"/>
                </a:solidFill>
              </a:rPr>
              <a:t>inner</a:t>
            </a:r>
            <a:r>
              <a:rPr lang="fr-FR" altLang="fr-FR" sz="2000" b="1" dirty="0">
                <a:solidFill>
                  <a:schemeClr val="bg1"/>
                </a:solidFill>
              </a:rPr>
              <a:t> one?</a:t>
            </a:r>
            <a:r>
              <a:rPr lang="fr-FR" altLang="fr-FR" sz="2000" b="1" dirty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250825" y="4797425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400" b="1">
                <a:solidFill>
                  <a:schemeClr val="bg1"/>
                </a:solidFill>
              </a:rPr>
              <a:t>Migration starts again….</a:t>
            </a:r>
          </a:p>
        </p:txBody>
      </p:sp>
    </p:spTree>
    <p:extLst>
      <p:ext uri="{BB962C8B-B14F-4D97-AF65-F5344CB8AC3E}">
        <p14:creationId xmlns:p14="http://schemas.microsoft.com/office/powerpoint/2010/main" val="783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/>
      <p:bldP spid="206854" grpId="0"/>
      <p:bldP spid="2068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kley-l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0"/>
            <a:ext cx="86487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crida-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0"/>
            <a:ext cx="473075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995738" y="0"/>
            <a:ext cx="12176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600" b="1"/>
              <a:t>Gliese 876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79388" y="4437063"/>
            <a:ext cx="8424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00FF00"/>
                </a:solidFill>
              </a:rPr>
              <a:t>Migration drives the inner, lighter planet to become eccentric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0" y="4797425"/>
            <a:ext cx="82089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Q</a:t>
            </a:r>
            <a:r>
              <a:rPr lang="en-US" altLang="fr-FR" sz="2000" b="1" dirty="0" smtClean="0">
                <a:solidFill>
                  <a:srgbClr val="FF3300"/>
                </a:solidFill>
              </a:rPr>
              <a:t>:</a:t>
            </a:r>
            <a:endParaRPr lang="en-US" altLang="fr-FR" sz="2000" b="1" dirty="0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Does the eccentricity </a:t>
            </a:r>
            <a:r>
              <a:rPr lang="en-US" altLang="fr-FR" sz="2000" b="1" dirty="0" smtClean="0">
                <a:solidFill>
                  <a:srgbClr val="FF3300"/>
                </a:solidFill>
              </a:rPr>
              <a:t>of the inner planet saturate </a:t>
            </a:r>
            <a:r>
              <a:rPr lang="en-US" altLang="fr-FR" sz="2000" b="1" dirty="0">
                <a:solidFill>
                  <a:srgbClr val="FF3300"/>
                </a:solidFill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sz="2000" b="1" dirty="0">
                <a:solidFill>
                  <a:srgbClr val="FF3300"/>
                </a:solidFill>
              </a:rPr>
              <a:t>Yes/No</a:t>
            </a: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0" y="6078538"/>
            <a:ext cx="87137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chemeClr val="bg1"/>
                </a:solidFill>
              </a:rPr>
              <a:t>For the pairs of resonant planets: YES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chemeClr val="bg1"/>
                </a:solidFill>
              </a:rPr>
              <a:t>For single, eccentric planets: NO</a:t>
            </a: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0" y="4005263"/>
            <a:ext cx="91440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/>
              <a:t>Kley et al. 2004, 2005; Crida et al., 2008</a:t>
            </a:r>
          </a:p>
        </p:txBody>
      </p:sp>
    </p:spTree>
    <p:extLst>
      <p:ext uri="{BB962C8B-B14F-4D97-AF65-F5344CB8AC3E}">
        <p14:creationId xmlns:p14="http://schemas.microsoft.com/office/powerpoint/2010/main" val="10694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755650" y="333375"/>
            <a:ext cx="7345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</a:rPr>
              <a:t>CONSTRAINTS!!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0" y="1124744"/>
            <a:ext cx="907256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6FF33"/>
                </a:solidFill>
              </a:rPr>
              <a:t>The orbits of the giant planets (non-resonant, partially eccentric and inclined)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6FF33"/>
                </a:solidFill>
              </a:rPr>
              <a:t>The Earth/Mars difference (mass ratio, formation timescales)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6FF33"/>
                </a:solidFill>
              </a:rPr>
              <a:t>The asteroid belt (depleted, excited, featuring 2 distinct populations partially mixed, less than 10Gy-equivalent collisional evolution)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6FF33"/>
                </a:solidFill>
              </a:rPr>
              <a:t>Jupiter’s </a:t>
            </a:r>
            <a:r>
              <a:rPr lang="en-US" b="1" dirty="0">
                <a:solidFill>
                  <a:srgbClr val="66FF33"/>
                </a:solidFill>
              </a:rPr>
              <a:t>T</a:t>
            </a:r>
            <a:r>
              <a:rPr lang="en-US" b="1" dirty="0" smtClean="0">
                <a:solidFill>
                  <a:srgbClr val="66FF33"/>
                </a:solidFill>
              </a:rPr>
              <a:t>rojans (extremely strong dynamical excitation, L4/L5 asymmetry)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6FF33"/>
                </a:solidFill>
              </a:rPr>
              <a:t>Irregular satellites populations (similar for all giant planets once rescaled to the planet’s Hill radius)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6FF33"/>
                </a:solidFill>
              </a:rPr>
              <a:t>The Kuiper belt (complex structure with cold, hot, resonant and scattered populations)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6FF33"/>
                </a:solidFill>
              </a:rPr>
              <a:t>The Late Heavy Bombardment of the Moon </a:t>
            </a:r>
            <a:endParaRPr lang="en-US" b="1" dirty="0">
              <a:solidFill>
                <a:srgbClr val="66FF33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" y="5661248"/>
            <a:ext cx="907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Bonus: </a:t>
            </a:r>
            <a:r>
              <a:rPr lang="fr-FR" sz="2400" b="1" dirty="0" err="1" smtClean="0">
                <a:solidFill>
                  <a:schemeClr val="bg1"/>
                </a:solidFill>
              </a:rPr>
              <a:t>Addressing</a:t>
            </a:r>
            <a:r>
              <a:rPr lang="fr-FR" sz="2400" b="1" dirty="0" smtClean="0">
                <a:solidFill>
                  <a:schemeClr val="bg1"/>
                </a:solidFill>
              </a:rPr>
              <a:t> the </a:t>
            </a:r>
            <a:r>
              <a:rPr lang="fr-FR" sz="2400" b="1" dirty="0" err="1" smtClean="0">
                <a:solidFill>
                  <a:schemeClr val="bg1"/>
                </a:solidFill>
              </a:rPr>
              <a:t>diversity</a:t>
            </a:r>
            <a:r>
              <a:rPr lang="fr-FR" sz="2400" b="1" dirty="0" smtClean="0">
                <a:solidFill>
                  <a:schemeClr val="bg1"/>
                </a:solidFill>
              </a:rPr>
              <a:t> of </a:t>
            </a:r>
            <a:r>
              <a:rPr lang="fr-FR" sz="2400" b="1" dirty="0" err="1" smtClean="0">
                <a:solidFill>
                  <a:schemeClr val="bg1"/>
                </a:solidFill>
              </a:rPr>
              <a:t>Planetary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Systems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024253"/>
              </p:ext>
            </p:extLst>
          </p:nvPr>
        </p:nvGraphicFramePr>
        <p:xfrm>
          <a:off x="123123" y="1245932"/>
          <a:ext cx="5868144" cy="359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Graphique" r:id="rId4" imgW="6829425" imgH="4181475" progId="Excel.Chart.8">
                  <p:embed/>
                </p:oleObj>
              </mc:Choice>
              <mc:Fallback>
                <p:oleObj name="Graphique" r:id="rId4" imgW="6829425" imgH="4181475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23" y="1245932"/>
                        <a:ext cx="5868144" cy="359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57536" y="2563430"/>
            <a:ext cx="10801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Saturn</a:t>
            </a:r>
            <a:r>
              <a:rPr lang="fr-FR" sz="1000" dirty="0" smtClean="0"/>
              <a:t> </a:t>
            </a:r>
            <a:r>
              <a:rPr lang="fr-FR" sz="1000" dirty="0" err="1" smtClean="0"/>
              <a:t>ejected</a:t>
            </a:r>
            <a:endParaRPr lang="fr-FR" sz="1000" dirty="0"/>
          </a:p>
        </p:txBody>
      </p:sp>
      <p:sp>
        <p:nvSpPr>
          <p:cNvPr id="4" name="ZoneTexte 3"/>
          <p:cNvSpPr txBox="1"/>
          <p:nvPr/>
        </p:nvSpPr>
        <p:spPr>
          <a:xfrm>
            <a:off x="2843808" y="2322376"/>
            <a:ext cx="13681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4planets survive</a:t>
            </a:r>
            <a:endParaRPr lang="fr-FR" sz="1000" dirty="0"/>
          </a:p>
        </p:txBody>
      </p:sp>
      <p:sp>
        <p:nvSpPr>
          <p:cNvPr id="5" name="ZoneTexte 4"/>
          <p:cNvSpPr txBox="1"/>
          <p:nvPr/>
        </p:nvSpPr>
        <p:spPr>
          <a:xfrm>
            <a:off x="2856519" y="3284984"/>
            <a:ext cx="16617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Uranus or Neptune  </a:t>
            </a:r>
            <a:r>
              <a:rPr lang="fr-FR" sz="1000" dirty="0" err="1" smtClean="0"/>
              <a:t>ejected</a:t>
            </a:r>
            <a:endParaRPr lang="fr-FR" sz="1000" dirty="0"/>
          </a:p>
        </p:txBody>
      </p:sp>
      <p:sp>
        <p:nvSpPr>
          <p:cNvPr id="6" name="Rectangle 5"/>
          <p:cNvSpPr/>
          <p:nvPr/>
        </p:nvSpPr>
        <p:spPr>
          <a:xfrm>
            <a:off x="4211960" y="716723"/>
            <a:ext cx="1800200" cy="4248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116632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FF00"/>
                </a:solidFill>
              </a:rPr>
              <a:t>Consider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finally</a:t>
            </a:r>
            <a:r>
              <a:rPr lang="fr-FR" sz="2400" dirty="0" smtClean="0">
                <a:solidFill>
                  <a:srgbClr val="FFFF00"/>
                </a:solidFill>
              </a:rPr>
              <a:t> a system </a:t>
            </a:r>
            <a:r>
              <a:rPr lang="fr-FR" sz="2400" dirty="0" err="1" smtClean="0">
                <a:solidFill>
                  <a:srgbClr val="FFFF00"/>
                </a:solidFill>
              </a:rPr>
              <a:t>that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evolves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exactly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like</a:t>
            </a:r>
            <a:r>
              <a:rPr lang="fr-FR" sz="2400" dirty="0" smtClean="0">
                <a:solidFill>
                  <a:srgbClr val="FFFF00"/>
                </a:solidFill>
              </a:rPr>
              <a:t> the </a:t>
            </a:r>
            <a:r>
              <a:rPr lang="fr-FR" sz="2400" dirty="0" err="1" smtClean="0">
                <a:solidFill>
                  <a:srgbClr val="FFFF00"/>
                </a:solidFill>
              </a:rPr>
              <a:t>Solar</a:t>
            </a:r>
            <a:r>
              <a:rPr lang="fr-FR" sz="2400" dirty="0" smtClean="0">
                <a:solidFill>
                  <a:srgbClr val="FFFF00"/>
                </a:solidFill>
              </a:rPr>
              <a:t> System up to the final  </a:t>
            </a:r>
            <a:r>
              <a:rPr lang="fr-FR" sz="2400" dirty="0" err="1" smtClean="0">
                <a:solidFill>
                  <a:srgbClr val="FFFF00"/>
                </a:solidFill>
              </a:rPr>
              <a:t>giant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planet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instability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7536" y="1484784"/>
            <a:ext cx="36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Statistics</a:t>
            </a:r>
            <a:r>
              <a:rPr lang="fr-FR" dirty="0" smtClean="0"/>
              <a:t> on the « Nice model »</a:t>
            </a:r>
            <a:endParaRPr lang="fr-FR" dirty="0"/>
          </a:p>
        </p:txBody>
      </p:sp>
      <p:pic>
        <p:nvPicPr>
          <p:cNvPr id="9" name="Picture 2" descr="exopl_ae_Jin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228" y="3284984"/>
            <a:ext cx="5059772" cy="35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028384" y="4293096"/>
            <a:ext cx="10081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002060"/>
                </a:solidFill>
              </a:rPr>
              <a:t>Jupiter if </a:t>
            </a:r>
            <a:r>
              <a:rPr lang="fr-FR" sz="1100" dirty="0" err="1" smtClean="0">
                <a:solidFill>
                  <a:srgbClr val="002060"/>
                </a:solidFill>
              </a:rPr>
              <a:t>Saturn</a:t>
            </a:r>
            <a:r>
              <a:rPr lang="fr-FR" sz="1100" dirty="0" smtClean="0">
                <a:solidFill>
                  <a:srgbClr val="002060"/>
                </a:solidFill>
              </a:rPr>
              <a:t> </a:t>
            </a:r>
            <a:r>
              <a:rPr lang="fr-FR" sz="1100" dirty="0" err="1" smtClean="0">
                <a:solidFill>
                  <a:srgbClr val="002060"/>
                </a:solidFill>
              </a:rPr>
              <a:t>ejected</a:t>
            </a:r>
            <a:endParaRPr lang="fr-FR" sz="1100" dirty="0">
              <a:solidFill>
                <a:srgbClr val="00206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8068140" y="4866756"/>
            <a:ext cx="288032" cy="178231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72" name="Text Box 28"/>
          <p:cNvSpPr txBox="1">
            <a:spLocks noChangeArrowheads="1"/>
          </p:cNvSpPr>
          <p:nvPr/>
        </p:nvSpPr>
        <p:spPr bwMode="auto">
          <a:xfrm>
            <a:off x="5119066" y="1289051"/>
            <a:ext cx="39957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dirty="0">
                <a:solidFill>
                  <a:schemeClr val="bg1"/>
                </a:solidFill>
              </a:rPr>
              <a:t>For more discussion see my chapter “Dynamics of Planetary Systems” available on </a:t>
            </a:r>
            <a:r>
              <a:rPr lang="en-US" altLang="fr-FR" dirty="0" err="1">
                <a:solidFill>
                  <a:schemeClr val="bg1"/>
                </a:solidFill>
              </a:rPr>
              <a:t>AstroPH</a:t>
            </a:r>
            <a:endParaRPr lang="en-US" altLang="fr-FR" dirty="0">
              <a:solidFill>
                <a:schemeClr val="bg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6250"/>
            <a:ext cx="9144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fr-FR" sz="2400" b="1" dirty="0" smtClean="0">
                <a:solidFill>
                  <a:srgbClr val="FFFF00"/>
                </a:solidFill>
              </a:rPr>
              <a:t>Branching events can explain most of the observed diversity:</a:t>
            </a:r>
          </a:p>
          <a:p>
            <a:pPr eaLnBrk="1" hangingPunct="1">
              <a:buFontTx/>
              <a:buNone/>
            </a:pPr>
            <a:endParaRPr lang="en-US" altLang="fr-FR" sz="2000" b="1" dirty="0" smtClean="0">
              <a:solidFill>
                <a:srgbClr val="FFFF00"/>
              </a:solidFill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4537075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FF3300"/>
                </a:solidFill>
              </a:rPr>
              <a:t>Does the second, lighter planet catch the first one in resonance?</a:t>
            </a: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1547813" y="2133600"/>
            <a:ext cx="792162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2555875" y="2133600"/>
            <a:ext cx="647700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187450" y="220503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FF3300"/>
                </a:solidFill>
              </a:rPr>
              <a:t>NO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419475" y="2276475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FF3300"/>
                </a:solidFill>
              </a:rPr>
              <a:t>YES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195513" y="3068638"/>
            <a:ext cx="5329237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FF3300"/>
                </a:solidFill>
              </a:rPr>
              <a:t>Does the second planet eventually grow as massive or more massive than the inner one?</a:t>
            </a:r>
            <a:endParaRPr lang="en-US" altLang="fr-FR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3563938" y="3860800"/>
            <a:ext cx="792162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4572000" y="3860800"/>
            <a:ext cx="647700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5292725" y="40052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FF3300"/>
                </a:solidFill>
              </a:rPr>
              <a:t>YES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2800" b="1">
                <a:solidFill>
                  <a:srgbClr val="66FF33"/>
                </a:solidFill>
              </a:rPr>
              <a:t>CONCLUSIONS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4925936" y="4724400"/>
            <a:ext cx="3671888" cy="3762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FF3300"/>
                </a:solidFill>
              </a:rPr>
              <a:t>Does the eccentricity saturate ? </a:t>
            </a:r>
            <a:endParaRPr lang="en-US" altLang="fr-FR"/>
          </a:p>
        </p:txBody>
      </p:sp>
      <p:grpSp>
        <p:nvGrpSpPr>
          <p:cNvPr id="2" name="Groupe 1"/>
          <p:cNvGrpSpPr/>
          <p:nvPr/>
        </p:nvGrpSpPr>
        <p:grpSpPr>
          <a:xfrm>
            <a:off x="5730102" y="5229225"/>
            <a:ext cx="2304711" cy="792163"/>
            <a:chOff x="5730102" y="5229225"/>
            <a:chExt cx="2304711" cy="792163"/>
          </a:xfrm>
        </p:grpSpPr>
        <p:sp>
          <p:nvSpPr>
            <p:cNvPr id="41995" name="Text Box 11"/>
            <p:cNvSpPr txBox="1">
              <a:spLocks noChangeArrowheads="1"/>
            </p:cNvSpPr>
            <p:nvPr/>
          </p:nvSpPr>
          <p:spPr bwMode="auto">
            <a:xfrm>
              <a:off x="5730102" y="5300663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fr-FR" b="1" dirty="0">
                  <a:solidFill>
                    <a:srgbClr val="FF3300"/>
                  </a:solidFill>
                </a:rPr>
                <a:t>NO</a:t>
              </a:r>
            </a:p>
          </p:txBody>
        </p:sp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flipH="1">
              <a:off x="5943383" y="5229225"/>
              <a:ext cx="792162" cy="7921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>
              <a:off x="7009631" y="5229225"/>
              <a:ext cx="647700" cy="7921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7387113" y="5300663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fr-FR" b="1" dirty="0">
                  <a:solidFill>
                    <a:srgbClr val="FF3300"/>
                  </a:solidFill>
                </a:rPr>
                <a:t>YES</a:t>
              </a:r>
            </a:p>
          </p:txBody>
        </p:sp>
      </p:grp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3059113" y="40052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rgbClr val="FF3300"/>
                </a:solidFill>
              </a:rPr>
              <a:t>NO</a:t>
            </a:r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>
            <a:off x="179388" y="2924175"/>
            <a:ext cx="1800225" cy="8651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250825" y="3141663"/>
            <a:ext cx="1655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600" b="1">
                <a:solidFill>
                  <a:srgbClr val="FFFF00"/>
                </a:solidFill>
              </a:rPr>
              <a:t>HD 12661&amp; Co.</a:t>
            </a:r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>
            <a:off x="143669" y="5947807"/>
            <a:ext cx="1800225" cy="8651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241576" y="6185622"/>
            <a:ext cx="1655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600" b="1" dirty="0">
                <a:solidFill>
                  <a:srgbClr val="FFFF00"/>
                </a:solidFill>
              </a:rPr>
              <a:t> Solar System</a:t>
            </a:r>
          </a:p>
        </p:txBody>
      </p:sp>
      <p:sp>
        <p:nvSpPr>
          <p:cNvPr id="42008" name="Oval 24"/>
          <p:cNvSpPr>
            <a:spLocks noChangeArrowheads="1"/>
          </p:cNvSpPr>
          <p:nvPr/>
        </p:nvSpPr>
        <p:spPr bwMode="auto">
          <a:xfrm>
            <a:off x="7074581" y="5992813"/>
            <a:ext cx="1800225" cy="865187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7119515" y="6092825"/>
            <a:ext cx="1655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600" b="1" dirty="0">
                <a:solidFill>
                  <a:srgbClr val="FFFF00"/>
                </a:solidFill>
              </a:rPr>
              <a:t> resonant pairs   (</a:t>
            </a:r>
            <a:r>
              <a:rPr lang="en-US" altLang="fr-FR" sz="1600" b="1" dirty="0" err="1">
                <a:solidFill>
                  <a:srgbClr val="FFFF00"/>
                </a:solidFill>
              </a:rPr>
              <a:t>Gliese</a:t>
            </a:r>
            <a:r>
              <a:rPr lang="en-US" altLang="fr-FR" sz="1600" b="1" dirty="0">
                <a:solidFill>
                  <a:srgbClr val="FFFF00"/>
                </a:solidFill>
              </a:rPr>
              <a:t> 876)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839998" y="5992813"/>
            <a:ext cx="1800225" cy="865187"/>
            <a:chOff x="4839998" y="5992813"/>
            <a:chExt cx="1800225" cy="865187"/>
          </a:xfrm>
        </p:grpSpPr>
        <p:sp>
          <p:nvSpPr>
            <p:cNvPr id="42010" name="Oval 26"/>
            <p:cNvSpPr>
              <a:spLocks noChangeArrowheads="1"/>
            </p:cNvSpPr>
            <p:nvPr/>
          </p:nvSpPr>
          <p:spPr bwMode="auto">
            <a:xfrm>
              <a:off x="4839998" y="5992813"/>
              <a:ext cx="1800225" cy="86518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2011" name="Text Box 27"/>
            <p:cNvSpPr txBox="1">
              <a:spLocks noChangeArrowheads="1"/>
            </p:cNvSpPr>
            <p:nvPr/>
          </p:nvSpPr>
          <p:spPr bwMode="auto">
            <a:xfrm>
              <a:off x="4977694" y="6004961"/>
              <a:ext cx="165576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 sz="1600" b="1" dirty="0">
                  <a:solidFill>
                    <a:srgbClr val="FFFF00"/>
                  </a:solidFill>
                </a:rPr>
                <a:t> Eccentric </a:t>
              </a:r>
              <a:r>
                <a:rPr lang="en-US" altLang="fr-FR" sz="1600" b="1" dirty="0" smtClean="0">
                  <a:solidFill>
                    <a:srgbClr val="FFFF00"/>
                  </a:solidFill>
                </a:rPr>
                <a:t>single close-in planets</a:t>
              </a:r>
              <a:endParaRPr lang="en-US" altLang="fr-FR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179388" y="4733615"/>
            <a:ext cx="4320604" cy="36933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rgbClr val="FF3300"/>
                </a:solidFill>
              </a:rPr>
              <a:t>Does </a:t>
            </a:r>
            <a:r>
              <a:rPr lang="en-US" altLang="fr-FR" b="1" dirty="0" smtClean="0">
                <a:solidFill>
                  <a:srgbClr val="FF3300"/>
                </a:solidFill>
              </a:rPr>
              <a:t>a violent late instability occur </a:t>
            </a:r>
            <a:r>
              <a:rPr lang="en-US" altLang="fr-FR" b="1" dirty="0">
                <a:solidFill>
                  <a:srgbClr val="FF3300"/>
                </a:solidFill>
              </a:rPr>
              <a:t>? </a:t>
            </a:r>
            <a:endParaRPr lang="en-US" altLang="fr-FR" dirty="0"/>
          </a:p>
        </p:txBody>
      </p:sp>
      <p:grpSp>
        <p:nvGrpSpPr>
          <p:cNvPr id="30" name="Groupe 29"/>
          <p:cNvGrpSpPr/>
          <p:nvPr/>
        </p:nvGrpSpPr>
        <p:grpSpPr>
          <a:xfrm>
            <a:off x="1032270" y="5182845"/>
            <a:ext cx="2304711" cy="792163"/>
            <a:chOff x="5730102" y="5229225"/>
            <a:chExt cx="2304711" cy="792163"/>
          </a:xfrm>
        </p:grpSpPr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5730102" y="5300663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fr-FR" b="1" dirty="0">
                  <a:solidFill>
                    <a:srgbClr val="FF3300"/>
                  </a:solidFill>
                </a:rPr>
                <a:t>NO</a:t>
              </a:r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flipH="1">
              <a:off x="5943383" y="5229225"/>
              <a:ext cx="792162" cy="7921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>
              <a:off x="7009631" y="5229225"/>
              <a:ext cx="647700" cy="7921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7387113" y="5300663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fr-FR" b="1" dirty="0">
                  <a:solidFill>
                    <a:srgbClr val="FF3300"/>
                  </a:solidFill>
                </a:rPr>
                <a:t>YES</a:t>
              </a: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2448014" y="5933181"/>
            <a:ext cx="1800225" cy="865187"/>
            <a:chOff x="4839998" y="5992813"/>
            <a:chExt cx="1800225" cy="865187"/>
          </a:xfrm>
        </p:grpSpPr>
        <p:sp>
          <p:nvSpPr>
            <p:cNvPr id="37" name="Oval 26"/>
            <p:cNvSpPr>
              <a:spLocks noChangeArrowheads="1"/>
            </p:cNvSpPr>
            <p:nvPr/>
          </p:nvSpPr>
          <p:spPr bwMode="auto">
            <a:xfrm>
              <a:off x="4839998" y="5992813"/>
              <a:ext cx="1800225" cy="86518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4977695" y="6092825"/>
              <a:ext cx="165576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 sz="1600" b="1" dirty="0">
                  <a:solidFill>
                    <a:srgbClr val="FFFF00"/>
                  </a:solidFill>
                </a:rPr>
                <a:t> Eccentric </a:t>
              </a:r>
              <a:r>
                <a:rPr lang="en-US" altLang="fr-FR" sz="1600" b="1" dirty="0" smtClean="0">
                  <a:solidFill>
                    <a:srgbClr val="FFFF00"/>
                  </a:solidFill>
                </a:rPr>
                <a:t>distant </a:t>
              </a:r>
              <a:r>
                <a:rPr lang="en-US" altLang="fr-FR" sz="1600" b="1" dirty="0">
                  <a:solidFill>
                    <a:srgbClr val="FFFF00"/>
                  </a:solidFill>
                </a:rPr>
                <a:t>planets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7624" y="404664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THE GAS-DISK PHASE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1916832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66FF33"/>
                </a:solidFill>
              </a:rPr>
              <a:t>Giant planets form during the gas-disk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66FF33"/>
                </a:solidFill>
              </a:rPr>
              <a:t>Terrestrial planets form later (although their precursors, the planetary embryos, form during the gas-disk phase as well)</a:t>
            </a:r>
            <a:endParaRPr lang="en-US" sz="2400" b="1" dirty="0">
              <a:solidFill>
                <a:srgbClr val="66FF33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6" y="458112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FFFF"/>
                </a:solidFill>
              </a:rPr>
              <a:t>GAS DISK                                            MIGRATION</a:t>
            </a:r>
            <a:endParaRPr lang="en-US" sz="2800" b="1" dirty="0">
              <a:solidFill>
                <a:srgbClr val="00FFFF"/>
              </a:solidFill>
            </a:endParaRPr>
          </a:p>
        </p:txBody>
      </p:sp>
      <p:sp>
        <p:nvSpPr>
          <p:cNvPr id="5" name="Double flèche horizontale 4"/>
          <p:cNvSpPr/>
          <p:nvPr/>
        </p:nvSpPr>
        <p:spPr>
          <a:xfrm>
            <a:off x="2907108" y="4639925"/>
            <a:ext cx="3168352" cy="405626"/>
          </a:xfrm>
          <a:prstGeom prst="left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551723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 err="1" smtClean="0">
                <a:solidFill>
                  <a:schemeClr val="bg1"/>
                </a:solidFill>
              </a:rPr>
              <a:t>Isothermal</a:t>
            </a:r>
            <a:r>
              <a:rPr lang="fr-FR" sz="1700" b="1" dirty="0" smtClean="0">
                <a:solidFill>
                  <a:schemeClr val="bg1"/>
                </a:solidFill>
              </a:rPr>
              <a:t> </a:t>
            </a:r>
            <a:r>
              <a:rPr lang="fr-FR" sz="1700" b="1" dirty="0" err="1" smtClean="0">
                <a:solidFill>
                  <a:schemeClr val="bg1"/>
                </a:solidFill>
              </a:rPr>
              <a:t>disks</a:t>
            </a:r>
            <a:r>
              <a:rPr lang="fr-FR" sz="1700" b="1" dirty="0" smtClean="0">
                <a:solidFill>
                  <a:schemeClr val="bg1"/>
                </a:solidFill>
              </a:rPr>
              <a:t>: Type-I </a:t>
            </a:r>
            <a:r>
              <a:rPr lang="fr-FR" sz="1700" b="1" dirty="0" err="1" smtClean="0">
                <a:solidFill>
                  <a:schemeClr val="bg1"/>
                </a:solidFill>
              </a:rPr>
              <a:t>inward</a:t>
            </a:r>
            <a:r>
              <a:rPr lang="fr-FR" sz="1700" b="1" dirty="0" smtClean="0">
                <a:solidFill>
                  <a:schemeClr val="bg1"/>
                </a:solidFill>
              </a:rPr>
              <a:t> migration (</a:t>
            </a:r>
            <a:r>
              <a:rPr lang="fr-FR" sz="1700" b="1" dirty="0" err="1" smtClean="0">
                <a:solidFill>
                  <a:schemeClr val="bg1"/>
                </a:solidFill>
              </a:rPr>
              <a:t>Goldreich</a:t>
            </a:r>
            <a:r>
              <a:rPr lang="fr-FR" sz="1700" b="1" dirty="0" smtClean="0">
                <a:solidFill>
                  <a:schemeClr val="bg1"/>
                </a:solidFill>
              </a:rPr>
              <a:t> and </a:t>
            </a:r>
            <a:r>
              <a:rPr lang="fr-FR" sz="1700" b="1" dirty="0" err="1">
                <a:solidFill>
                  <a:schemeClr val="bg1"/>
                </a:solidFill>
              </a:rPr>
              <a:t>T</a:t>
            </a:r>
            <a:r>
              <a:rPr lang="fr-FR" sz="1700" b="1" dirty="0" err="1" smtClean="0">
                <a:solidFill>
                  <a:schemeClr val="bg1"/>
                </a:solidFill>
              </a:rPr>
              <a:t>remaine</a:t>
            </a:r>
            <a:r>
              <a:rPr lang="fr-FR" sz="1700" b="1" dirty="0" smtClean="0">
                <a:solidFill>
                  <a:schemeClr val="bg1"/>
                </a:solidFill>
              </a:rPr>
              <a:t>, 1980)</a:t>
            </a:r>
          </a:p>
          <a:p>
            <a:r>
              <a:rPr lang="fr-FR" sz="1700" b="1" dirty="0" smtClean="0">
                <a:solidFill>
                  <a:schemeClr val="bg1"/>
                </a:solidFill>
              </a:rPr>
              <a:t>Radiative </a:t>
            </a:r>
            <a:r>
              <a:rPr lang="fr-FR" sz="1700" b="1" dirty="0" err="1" smtClean="0">
                <a:solidFill>
                  <a:schemeClr val="bg1"/>
                </a:solidFill>
              </a:rPr>
              <a:t>disks</a:t>
            </a:r>
            <a:r>
              <a:rPr lang="fr-FR" sz="1700" b="1" dirty="0" smtClean="0">
                <a:solidFill>
                  <a:schemeClr val="bg1"/>
                </a:solidFill>
              </a:rPr>
              <a:t>: </a:t>
            </a:r>
            <a:r>
              <a:rPr lang="fr-FR" sz="1700" b="1" dirty="0" err="1" smtClean="0">
                <a:solidFill>
                  <a:schemeClr val="bg1"/>
                </a:solidFill>
              </a:rPr>
              <a:t>possibility</a:t>
            </a:r>
            <a:r>
              <a:rPr lang="fr-FR" sz="1700" b="1" dirty="0" smtClean="0">
                <a:solidFill>
                  <a:schemeClr val="bg1"/>
                </a:solidFill>
              </a:rPr>
              <a:t> of </a:t>
            </a:r>
            <a:r>
              <a:rPr lang="fr-FR" sz="1700" b="1" dirty="0" err="1" smtClean="0">
                <a:solidFill>
                  <a:schemeClr val="bg1"/>
                </a:solidFill>
              </a:rPr>
              <a:t>outward</a:t>
            </a:r>
            <a:r>
              <a:rPr lang="fr-FR" sz="1700" b="1" dirty="0" smtClean="0">
                <a:solidFill>
                  <a:schemeClr val="bg1"/>
                </a:solidFill>
              </a:rPr>
              <a:t> migration (</a:t>
            </a:r>
            <a:r>
              <a:rPr lang="fr-FR" sz="1700" b="1" dirty="0" err="1" smtClean="0">
                <a:solidFill>
                  <a:schemeClr val="bg1"/>
                </a:solidFill>
              </a:rPr>
              <a:t>Paardekooper</a:t>
            </a:r>
            <a:r>
              <a:rPr lang="fr-FR" sz="1700" b="1" dirty="0" smtClean="0">
                <a:solidFill>
                  <a:schemeClr val="bg1"/>
                </a:solidFill>
              </a:rPr>
              <a:t> and </a:t>
            </a:r>
            <a:r>
              <a:rPr lang="fr-FR" sz="1700" b="1" dirty="0" err="1" smtClean="0">
                <a:solidFill>
                  <a:schemeClr val="bg1"/>
                </a:solidFill>
              </a:rPr>
              <a:t>Mellema</a:t>
            </a:r>
            <a:r>
              <a:rPr lang="fr-FR" sz="1700" b="1" dirty="0" smtClean="0">
                <a:solidFill>
                  <a:schemeClr val="bg1"/>
                </a:solidFill>
              </a:rPr>
              <a:t>, 2006)</a:t>
            </a:r>
            <a:endParaRPr lang="fr-FR" sz="1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" y="1124744"/>
            <a:ext cx="8460432" cy="4877727"/>
          </a:xfrm>
          <a:prstGeom prst="rect">
            <a:avLst/>
          </a:prstGeom>
          <a:ln w="38100" cmpd="sng"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300192" y="61640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Bitsch</a:t>
            </a:r>
            <a:r>
              <a:rPr lang="en-US" b="1" dirty="0" smtClean="0">
                <a:solidFill>
                  <a:schemeClr val="bg1"/>
                </a:solidFill>
              </a:rPr>
              <a:t> et al., 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88640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Migration vs. planetary mass in a realistic disk: formation of a giant planet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6325136" y="3219074"/>
            <a:ext cx="48965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sz="2000" dirty="0" smtClean="0"/>
              <a:t>Migration rate</a:t>
            </a:r>
          </a:p>
          <a:p>
            <a:r>
              <a:rPr lang="en-US" sz="2000" dirty="0" smtClean="0"/>
              <a:t>	 Inward                    Outward </a:t>
            </a:r>
            <a:endParaRPr lang="en-US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604448" y="4149080"/>
            <a:ext cx="0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8630236" y="1412776"/>
            <a:ext cx="0" cy="10457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1835696" y="4797152"/>
            <a:ext cx="720080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1835696" y="4437112"/>
            <a:ext cx="504056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e libre 19"/>
          <p:cNvSpPr/>
          <p:nvPr/>
        </p:nvSpPr>
        <p:spPr>
          <a:xfrm>
            <a:off x="1955409" y="3179298"/>
            <a:ext cx="365760" cy="1266093"/>
          </a:xfrm>
          <a:custGeom>
            <a:avLst/>
            <a:gdLst>
              <a:gd name="connsiteX0" fmla="*/ 365760 w 365760"/>
              <a:gd name="connsiteY0" fmla="*/ 1266093 h 1266093"/>
              <a:gd name="connsiteX1" fmla="*/ 295422 w 365760"/>
              <a:gd name="connsiteY1" fmla="*/ 787791 h 1266093"/>
              <a:gd name="connsiteX2" fmla="*/ 182880 w 365760"/>
              <a:gd name="connsiteY2" fmla="*/ 365760 h 1266093"/>
              <a:gd name="connsiteX3" fmla="*/ 0 w 365760"/>
              <a:gd name="connsiteY3" fmla="*/ 0 h 126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1266093">
                <a:moveTo>
                  <a:pt x="365760" y="1266093"/>
                </a:moveTo>
                <a:cubicBezTo>
                  <a:pt x="345831" y="1101969"/>
                  <a:pt x="325902" y="937846"/>
                  <a:pt x="295422" y="787791"/>
                </a:cubicBezTo>
                <a:cubicBezTo>
                  <a:pt x="264942" y="637736"/>
                  <a:pt x="232117" y="497059"/>
                  <a:pt x="182880" y="365760"/>
                </a:cubicBezTo>
                <a:cubicBezTo>
                  <a:pt x="133643" y="234461"/>
                  <a:pt x="66821" y="117230"/>
                  <a:pt x="0" y="0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rme libre 21"/>
          <p:cNvSpPr/>
          <p:nvPr/>
        </p:nvSpPr>
        <p:spPr>
          <a:xfrm>
            <a:off x="1026942" y="1477108"/>
            <a:ext cx="872196" cy="1688123"/>
          </a:xfrm>
          <a:custGeom>
            <a:avLst/>
            <a:gdLst>
              <a:gd name="connsiteX0" fmla="*/ 872196 w 872196"/>
              <a:gd name="connsiteY0" fmla="*/ 1688123 h 1688123"/>
              <a:gd name="connsiteX1" fmla="*/ 633046 w 872196"/>
              <a:gd name="connsiteY1" fmla="*/ 1561514 h 1688123"/>
              <a:gd name="connsiteX2" fmla="*/ 492369 w 872196"/>
              <a:gd name="connsiteY2" fmla="*/ 1406769 h 1688123"/>
              <a:gd name="connsiteX3" fmla="*/ 351692 w 872196"/>
              <a:gd name="connsiteY3" fmla="*/ 1026941 h 1688123"/>
              <a:gd name="connsiteX4" fmla="*/ 281353 w 872196"/>
              <a:gd name="connsiteY4" fmla="*/ 520504 h 1688123"/>
              <a:gd name="connsiteX5" fmla="*/ 253218 w 872196"/>
              <a:gd name="connsiteY5" fmla="*/ 253218 h 1688123"/>
              <a:gd name="connsiteX6" fmla="*/ 168812 w 872196"/>
              <a:gd name="connsiteY6" fmla="*/ 112541 h 1688123"/>
              <a:gd name="connsiteX7" fmla="*/ 56270 w 872196"/>
              <a:gd name="connsiteY7" fmla="*/ 28135 h 1688123"/>
              <a:gd name="connsiteX8" fmla="*/ 0 w 872196"/>
              <a:gd name="connsiteY8" fmla="*/ 0 h 168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196" h="1688123">
                <a:moveTo>
                  <a:pt x="872196" y="1688123"/>
                </a:moveTo>
                <a:cubicBezTo>
                  <a:pt x="784273" y="1648264"/>
                  <a:pt x="696350" y="1608406"/>
                  <a:pt x="633046" y="1561514"/>
                </a:cubicBezTo>
                <a:cubicBezTo>
                  <a:pt x="569742" y="1514622"/>
                  <a:pt x="539261" y="1495864"/>
                  <a:pt x="492369" y="1406769"/>
                </a:cubicBezTo>
                <a:cubicBezTo>
                  <a:pt x="445477" y="1317674"/>
                  <a:pt x="386861" y="1174652"/>
                  <a:pt x="351692" y="1026941"/>
                </a:cubicBezTo>
                <a:cubicBezTo>
                  <a:pt x="316523" y="879230"/>
                  <a:pt x="297765" y="649458"/>
                  <a:pt x="281353" y="520504"/>
                </a:cubicBezTo>
                <a:cubicBezTo>
                  <a:pt x="264941" y="391550"/>
                  <a:pt x="271975" y="321212"/>
                  <a:pt x="253218" y="253218"/>
                </a:cubicBezTo>
                <a:cubicBezTo>
                  <a:pt x="234461" y="185224"/>
                  <a:pt x="201637" y="150055"/>
                  <a:pt x="168812" y="112541"/>
                </a:cubicBezTo>
                <a:cubicBezTo>
                  <a:pt x="135987" y="75027"/>
                  <a:pt x="84405" y="46892"/>
                  <a:pt x="56270" y="28135"/>
                </a:cubicBezTo>
                <a:cubicBezTo>
                  <a:pt x="28135" y="9378"/>
                  <a:pt x="14067" y="4689"/>
                  <a:pt x="0" y="0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2699792" y="1124745"/>
            <a:ext cx="0" cy="3888431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742598" y="245857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Jupiter today is here 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23361" y="1292442"/>
            <a:ext cx="270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snowline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076056" y="166177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dM</a:t>
            </a:r>
            <a:r>
              <a:rPr lang="fr-FR" dirty="0" smtClean="0">
                <a:solidFill>
                  <a:schemeClr val="bg1"/>
                </a:solidFill>
              </a:rPr>
              <a:t>/</a:t>
            </a:r>
            <a:r>
              <a:rPr lang="fr-FR" dirty="0" err="1" smtClean="0">
                <a:solidFill>
                  <a:schemeClr val="bg1"/>
                </a:solidFill>
              </a:rPr>
              <a:t>dt</a:t>
            </a:r>
            <a:r>
              <a:rPr lang="fr-FR" dirty="0" smtClean="0">
                <a:solidFill>
                  <a:schemeClr val="bg1"/>
                </a:solidFill>
              </a:rPr>
              <a:t>=10</a:t>
            </a:r>
            <a:r>
              <a:rPr lang="fr-FR" baseline="30000" dirty="0" smtClean="0">
                <a:solidFill>
                  <a:schemeClr val="bg1"/>
                </a:solidFill>
              </a:rPr>
              <a:t>-7</a:t>
            </a:r>
            <a:r>
              <a:rPr lang="fr-FR" dirty="0" smtClean="0">
                <a:solidFill>
                  <a:schemeClr val="bg1"/>
                </a:solidFill>
              </a:rPr>
              <a:t>M</a:t>
            </a:r>
            <a:r>
              <a:rPr lang="fr-FR" baseline="-25000" dirty="0" smtClean="0">
                <a:solidFill>
                  <a:schemeClr val="bg1"/>
                </a:solidFill>
              </a:rPr>
              <a:t>sun</a:t>
            </a:r>
            <a:r>
              <a:rPr lang="fr-FR" dirty="0" smtClean="0">
                <a:solidFill>
                  <a:schemeClr val="bg1"/>
                </a:solidFill>
              </a:rPr>
              <a:t>/y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1026942" y="4841540"/>
            <a:ext cx="1420822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6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JS_aurel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75738"/>
            <a:ext cx="6487567" cy="47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724128" y="2348880"/>
            <a:ext cx="4176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Courtesy of A. </a:t>
            </a:r>
            <a:r>
              <a:rPr lang="en-US" sz="1400" b="1" dirty="0" err="1"/>
              <a:t>Crida</a:t>
            </a:r>
            <a:endParaRPr lang="en-US" sz="1400" b="1" dirty="0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915816" y="5604938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It tacks!</a:t>
            </a: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3867446" y="5445224"/>
            <a:ext cx="719138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39756" y="0"/>
            <a:ext cx="9396536" cy="19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We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need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</a:rPr>
              <a:t> a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mechanism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</a:rPr>
              <a:t> to </a:t>
            </a:r>
          </a:p>
          <a:p>
            <a:pPr marL="400050" indent="-400050">
              <a:spcBef>
                <a:spcPct val="50000"/>
              </a:spcBef>
              <a:buAutoNum type="romanLcParenBoth"/>
            </a:pP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Stop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inward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migration of Jupiter,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that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it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does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not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become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« hot »</a:t>
            </a:r>
          </a:p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(ii)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Bring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it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back to 5 AU</a:t>
            </a:r>
          </a:p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Possible solution: the Grand 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Tack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</a:rPr>
              <a:t>Masset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</a:rPr>
              <a:t>and </a:t>
            </a:r>
            <a:r>
              <a:rPr lang="fr-FR" b="1" dirty="0" err="1">
                <a:solidFill>
                  <a:srgbClr val="FF0000"/>
                </a:solidFill>
                <a:latin typeface="Times New Roman" pitchFamily="18" charset="0"/>
              </a:rPr>
              <a:t>Snellgrove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</a:rPr>
              <a:t>, 2001;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Morbidelli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and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Crida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, 2007;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Pierens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and Nelson,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2008;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Pierens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and Raymond, 2011;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D’angelo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and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Marzari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, 2012)</a:t>
            </a:r>
            <a:endParaRPr lang="fr-FR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63888" y="6525344"/>
            <a:ext cx="3240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 (orbital periods at r=1)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 rot="16200000">
            <a:off x="-663401" y="3972608"/>
            <a:ext cx="43040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Semi major axis (arbitrary units)</a:t>
            </a:r>
            <a:endParaRPr lang="en-US" dirty="0"/>
          </a:p>
        </p:txBody>
      </p:sp>
      <p:pic>
        <p:nvPicPr>
          <p:cNvPr id="9" name="Picture 8" descr="cavity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02" y="3308775"/>
            <a:ext cx="2677886" cy="267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12481" y="5482420"/>
            <a:ext cx="313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Works </a:t>
            </a:r>
            <a:r>
              <a:rPr lang="fr-FR" dirty="0" err="1" smtClean="0"/>
              <a:t>only</a:t>
            </a:r>
            <a:r>
              <a:rPr lang="fr-FR" dirty="0" smtClean="0"/>
              <a:t> if </a:t>
            </a:r>
            <a:r>
              <a:rPr lang="fr-FR" dirty="0" err="1" smtClean="0"/>
              <a:t>Saturn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less</a:t>
            </a:r>
            <a:r>
              <a:rPr lang="fr-FR" dirty="0" smtClean="0"/>
              <a:t> massive </a:t>
            </a:r>
            <a:r>
              <a:rPr lang="fr-FR" dirty="0" err="1" smtClean="0"/>
              <a:t>than</a:t>
            </a:r>
            <a:r>
              <a:rPr lang="fr-FR" dirty="0" smtClean="0"/>
              <a:t> Jupiter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34" y="2382357"/>
            <a:ext cx="3783666" cy="36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7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703263" y="2819400"/>
            <a:ext cx="3792537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7" name="TextBox 41"/>
          <p:cNvSpPr txBox="1">
            <a:spLocks noChangeArrowheads="1"/>
          </p:cNvSpPr>
          <p:nvPr/>
        </p:nvSpPr>
        <p:spPr bwMode="auto">
          <a:xfrm>
            <a:off x="1463675" y="3716338"/>
            <a:ext cx="97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Helvetica" charset="0"/>
                <a:ea typeface="ＭＳ Ｐゴシック" charset="-128"/>
                <a:cs typeface="Helvetica" charset="0"/>
              </a:rPr>
              <a:t>~25 </a:t>
            </a:r>
            <a:r>
              <a:rPr lang="en-US" sz="1400" dirty="0" err="1">
                <a:latin typeface="Helvetica" charset="0"/>
                <a:ea typeface="ＭＳ Ｐゴシック" charset="-128"/>
                <a:cs typeface="Helvetica" charset="0"/>
              </a:rPr>
              <a:t>M</a:t>
            </a:r>
            <a:r>
              <a:rPr lang="en-US" sz="1400" baseline="-25000" dirty="0" err="1">
                <a:latin typeface="Helvetica" charset="0"/>
                <a:ea typeface="ＭＳ Ｐゴシック" charset="-128"/>
                <a:cs typeface="Helvetica" charset="0"/>
              </a:rPr>
              <a:t>Earth</a:t>
            </a:r>
            <a:endParaRPr lang="en-US" sz="1400" dirty="0">
              <a:latin typeface="Helvetica" charset="0"/>
              <a:ea typeface="ＭＳ Ｐゴシック" charset="-128"/>
              <a:cs typeface="Helvetica" charset="0"/>
            </a:endParaRPr>
          </a:p>
        </p:txBody>
      </p:sp>
      <p:sp>
        <p:nvSpPr>
          <p:cNvPr id="6148" name="TextBox 42"/>
          <p:cNvSpPr txBox="1">
            <a:spLocks noChangeArrowheads="1"/>
          </p:cNvSpPr>
          <p:nvPr/>
        </p:nvSpPr>
        <p:spPr bwMode="auto">
          <a:xfrm>
            <a:off x="2971800" y="2819400"/>
            <a:ext cx="97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Helvetica" charset="0"/>
                <a:ea typeface="ＭＳ Ｐゴシック" charset="-128"/>
                <a:cs typeface="Helvetica" charset="0"/>
              </a:rPr>
              <a:t>~25 </a:t>
            </a:r>
            <a:r>
              <a:rPr lang="en-US" sz="1400" dirty="0" err="1">
                <a:latin typeface="Helvetica" charset="0"/>
                <a:ea typeface="ＭＳ Ｐゴシック" charset="-128"/>
                <a:cs typeface="Helvetica" charset="0"/>
              </a:rPr>
              <a:t>M</a:t>
            </a:r>
            <a:r>
              <a:rPr lang="en-US" sz="1400" baseline="-25000" dirty="0" err="1">
                <a:latin typeface="Helvetica" charset="0"/>
                <a:ea typeface="ＭＳ Ｐゴシック" charset="-128"/>
                <a:cs typeface="Helvetica" charset="0"/>
              </a:rPr>
              <a:t>Earth</a:t>
            </a:r>
            <a:endParaRPr lang="en-US" sz="1400" dirty="0">
              <a:latin typeface="Helvetica" charset="0"/>
              <a:ea typeface="ＭＳ Ｐゴシック" charset="-128"/>
              <a:cs typeface="Helvetica" charset="0"/>
            </a:endParaRPr>
          </a:p>
        </p:txBody>
      </p:sp>
      <p:cxnSp>
        <p:nvCxnSpPr>
          <p:cNvPr id="44" name="Straight Arrow Connector 43"/>
          <p:cNvCxnSpPr>
            <a:cxnSpLocks noChangeShapeType="1"/>
          </p:cNvCxnSpPr>
          <p:nvPr/>
        </p:nvCxnSpPr>
        <p:spPr bwMode="auto">
          <a:xfrm rot="10800000">
            <a:off x="1295400" y="3641725"/>
            <a:ext cx="304800" cy="168275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10800000" flipV="1">
            <a:off x="2759075" y="3048000"/>
            <a:ext cx="304800" cy="22383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1" name="TextBox 45"/>
          <p:cNvSpPr txBox="1">
            <a:spLocks noChangeArrowheads="1"/>
          </p:cNvSpPr>
          <p:nvPr/>
        </p:nvSpPr>
        <p:spPr bwMode="auto">
          <a:xfrm>
            <a:off x="3048000" y="3124200"/>
            <a:ext cx="1322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Helvetica" charset="0"/>
                <a:ea typeface="ＭＳ Ｐゴシック" charset="-128"/>
                <a:cs typeface="Helvetica" charset="0"/>
              </a:rPr>
              <a:t>Fast Migration</a:t>
            </a:r>
          </a:p>
          <a:p>
            <a:pPr eaLnBrk="1" hangingPunct="1"/>
            <a:r>
              <a:rPr lang="en-US" sz="1400" dirty="0">
                <a:latin typeface="Helvetica" charset="0"/>
                <a:ea typeface="ＭＳ Ｐゴシック" charset="-128"/>
                <a:cs typeface="Helvetica" charset="0"/>
              </a:rPr>
              <a:t>~Saturn Mass</a:t>
            </a:r>
          </a:p>
        </p:txBody>
      </p:sp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 rot="5400000">
            <a:off x="2867819" y="3558381"/>
            <a:ext cx="223838" cy="16827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rot="16200000" flipV="1">
            <a:off x="1393031" y="4364832"/>
            <a:ext cx="414337" cy="304800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4" name="TextBox 48"/>
          <p:cNvSpPr txBox="1">
            <a:spLocks noChangeArrowheads="1"/>
          </p:cNvSpPr>
          <p:nvPr/>
        </p:nvSpPr>
        <p:spPr bwMode="auto">
          <a:xfrm>
            <a:off x="1684338" y="4548188"/>
            <a:ext cx="156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Type II </a:t>
            </a:r>
          </a:p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migration starting</a:t>
            </a:r>
          </a:p>
        </p:txBody>
      </p:sp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 rot="5400000" flipH="1" flipV="1">
            <a:off x="610394" y="4406106"/>
            <a:ext cx="1066800" cy="306388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6" name="TextBox 52"/>
          <p:cNvSpPr txBox="1">
            <a:spLocks noChangeArrowheads="1"/>
          </p:cNvSpPr>
          <p:nvPr/>
        </p:nvSpPr>
        <p:spPr bwMode="auto">
          <a:xfrm>
            <a:off x="744538" y="5092700"/>
            <a:ext cx="1125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~ 200 M</a:t>
            </a:r>
            <a:r>
              <a:rPr lang="en-US" sz="1400" baseline="-25000">
                <a:latin typeface="Helvetica" charset="0"/>
                <a:ea typeface="ＭＳ Ｐゴシック" charset="-128"/>
                <a:cs typeface="Helvetica" charset="0"/>
              </a:rPr>
              <a:t>Earth</a:t>
            </a:r>
            <a:endParaRPr lang="en-US" sz="1400">
              <a:latin typeface="Helvetica" charset="0"/>
              <a:ea typeface="ＭＳ Ｐゴシック" charset="-128"/>
              <a:cs typeface="Helvetica" charset="0"/>
            </a:endParaRPr>
          </a:p>
        </p:txBody>
      </p: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10800000">
            <a:off x="3063875" y="4256088"/>
            <a:ext cx="962025" cy="539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 rot="10800000" flipV="1">
            <a:off x="3051175" y="4310063"/>
            <a:ext cx="974725" cy="1857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9" name="TextBox 55"/>
          <p:cNvSpPr txBox="1">
            <a:spLocks noChangeArrowheads="1"/>
          </p:cNvSpPr>
          <p:nvPr/>
        </p:nvSpPr>
        <p:spPr bwMode="auto">
          <a:xfrm>
            <a:off x="4025900" y="4156075"/>
            <a:ext cx="1093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Capture in </a:t>
            </a:r>
          </a:p>
          <a:p>
            <a:pPr eaLnBrk="1" hangingPunct="1"/>
            <a:r>
              <a:rPr lang="en-US" sz="1400">
                <a:latin typeface="Helvetica" charset="0"/>
                <a:ea typeface="ＭＳ Ｐゴシック" charset="-128"/>
                <a:cs typeface="Helvetica" charset="0"/>
              </a:rPr>
              <a:t>Resonance</a:t>
            </a:r>
          </a:p>
        </p:txBody>
      </p:sp>
      <p:sp>
        <p:nvSpPr>
          <p:cNvPr id="69" name="Freeform 68"/>
          <p:cNvSpPr/>
          <p:nvPr/>
        </p:nvSpPr>
        <p:spPr>
          <a:xfrm>
            <a:off x="4495800" y="1270000"/>
            <a:ext cx="1887538" cy="1092200"/>
          </a:xfrm>
          <a:custGeom>
            <a:avLst/>
            <a:gdLst>
              <a:gd name="connsiteX0" fmla="*/ 0 w 1888067"/>
              <a:gd name="connsiteY0" fmla="*/ 1092201 h 1092201"/>
              <a:gd name="connsiteX1" fmla="*/ 245534 w 1888067"/>
              <a:gd name="connsiteY1" fmla="*/ 846667 h 1092201"/>
              <a:gd name="connsiteX2" fmla="*/ 575734 w 1888067"/>
              <a:gd name="connsiteY2" fmla="*/ 482601 h 1092201"/>
              <a:gd name="connsiteX3" fmla="*/ 685800 w 1888067"/>
              <a:gd name="connsiteY3" fmla="*/ 347134 h 1092201"/>
              <a:gd name="connsiteX4" fmla="*/ 855134 w 1888067"/>
              <a:gd name="connsiteY4" fmla="*/ 177801 h 1092201"/>
              <a:gd name="connsiteX5" fmla="*/ 999067 w 1888067"/>
              <a:gd name="connsiteY5" fmla="*/ 101601 h 1092201"/>
              <a:gd name="connsiteX6" fmla="*/ 1236134 w 1888067"/>
              <a:gd name="connsiteY6" fmla="*/ 50801 h 1092201"/>
              <a:gd name="connsiteX7" fmla="*/ 1684867 w 1888067"/>
              <a:gd name="connsiteY7" fmla="*/ 8467 h 1092201"/>
              <a:gd name="connsiteX8" fmla="*/ 1888067 w 1888067"/>
              <a:gd name="connsiteY8" fmla="*/ 1 h 1092201"/>
              <a:gd name="connsiteX9" fmla="*/ 1888067 w 1888067"/>
              <a:gd name="connsiteY9" fmla="*/ 1 h 1092201"/>
              <a:gd name="connsiteX10" fmla="*/ 1888067 w 1888067"/>
              <a:gd name="connsiteY10" fmla="*/ 1 h 109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8067" h="1092201">
                <a:moveTo>
                  <a:pt x="0" y="1092201"/>
                </a:moveTo>
                <a:cubicBezTo>
                  <a:pt x="74789" y="1020234"/>
                  <a:pt x="149578" y="948267"/>
                  <a:pt x="245534" y="846667"/>
                </a:cubicBezTo>
                <a:cubicBezTo>
                  <a:pt x="341490" y="745067"/>
                  <a:pt x="502356" y="565856"/>
                  <a:pt x="575734" y="482601"/>
                </a:cubicBezTo>
                <a:cubicBezTo>
                  <a:pt x="649112" y="399346"/>
                  <a:pt x="639233" y="397934"/>
                  <a:pt x="685800" y="347134"/>
                </a:cubicBezTo>
                <a:cubicBezTo>
                  <a:pt x="732367" y="296334"/>
                  <a:pt x="802923" y="218723"/>
                  <a:pt x="855134" y="177801"/>
                </a:cubicBezTo>
                <a:cubicBezTo>
                  <a:pt x="907345" y="136879"/>
                  <a:pt x="935567" y="122768"/>
                  <a:pt x="999067" y="101601"/>
                </a:cubicBezTo>
                <a:cubicBezTo>
                  <a:pt x="1062567" y="80434"/>
                  <a:pt x="1121834" y="66323"/>
                  <a:pt x="1236134" y="50801"/>
                </a:cubicBezTo>
                <a:cubicBezTo>
                  <a:pt x="1350434" y="35279"/>
                  <a:pt x="1576212" y="16934"/>
                  <a:pt x="1684867" y="8467"/>
                </a:cubicBezTo>
                <a:cubicBezTo>
                  <a:pt x="1793522" y="0"/>
                  <a:pt x="1888067" y="1"/>
                  <a:pt x="1888067" y="1"/>
                </a:cubicBezTo>
                <a:lnTo>
                  <a:pt x="1888067" y="1"/>
                </a:lnTo>
                <a:lnTo>
                  <a:pt x="1888067" y="1"/>
                </a:ln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latin typeface="Calibri" charset="0"/>
              <a:ea typeface="ＭＳ Ｐゴシック" charset="-128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rot="5400000">
            <a:off x="3346450" y="3181350"/>
            <a:ext cx="3822700" cy="0"/>
          </a:xfrm>
          <a:prstGeom prst="line">
            <a:avLst/>
          </a:prstGeom>
          <a:ln w="25400" cap="flat" cmpd="sng" algn="ctr">
            <a:solidFill>
              <a:schemeClr val="tx1">
                <a:alpha val="7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62" name="TextBox 73"/>
          <p:cNvSpPr txBox="1">
            <a:spLocks noChangeArrowheads="1"/>
          </p:cNvSpPr>
          <p:nvPr/>
        </p:nvSpPr>
        <p:spPr bwMode="auto">
          <a:xfrm>
            <a:off x="4360863" y="5092700"/>
            <a:ext cx="2022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Helvetica" charset="0"/>
                <a:ea typeface="ＭＳ Ｐゴシック" charset="-128"/>
                <a:cs typeface="Helvetica" charset="0"/>
              </a:rPr>
              <a:t>Gas disk starts to dissipate</a:t>
            </a:r>
          </a:p>
        </p:txBody>
      </p:sp>
      <p:sp>
        <p:nvSpPr>
          <p:cNvPr id="6163" name="Text Box 33"/>
          <p:cNvSpPr txBox="1"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FF3300"/>
                </a:solidFill>
              </a:rPr>
              <a:t>A PLAUSIBLE SCHEME FOR THE MIGRATION HISTORY OF THE GIANT PLANETS</a:t>
            </a:r>
            <a:endParaRPr lang="en-US" b="1" dirty="0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grpSp>
        <p:nvGrpSpPr>
          <p:cNvPr id="6164" name="Group 40"/>
          <p:cNvGrpSpPr>
            <a:grpSpLocks/>
          </p:cNvGrpSpPr>
          <p:nvPr/>
        </p:nvGrpSpPr>
        <p:grpSpPr bwMode="auto">
          <a:xfrm>
            <a:off x="173038" y="1270000"/>
            <a:ext cx="6456362" cy="5348288"/>
            <a:chOff x="109" y="800"/>
            <a:chExt cx="4067" cy="3369"/>
          </a:xfrm>
        </p:grpSpPr>
        <p:cxnSp>
          <p:nvCxnSpPr>
            <p:cNvPr id="32" name="Straight Connector 31"/>
            <p:cNvCxnSpPr/>
            <p:nvPr/>
          </p:nvCxnSpPr>
          <p:spPr>
            <a:xfrm rot="5400000">
              <a:off x="-1185" y="2368"/>
              <a:ext cx="3136" cy="0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>
              <a:off x="383" y="3936"/>
              <a:ext cx="3793" cy="0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43" y="1481"/>
              <a:ext cx="2389" cy="7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69" name="TextBox 35"/>
            <p:cNvSpPr txBox="1">
              <a:spLocks noChangeArrowheads="1"/>
            </p:cNvSpPr>
            <p:nvPr/>
          </p:nvSpPr>
          <p:spPr bwMode="auto">
            <a:xfrm>
              <a:off x="2102" y="3936"/>
              <a:ext cx="4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Helvetica" charset="0"/>
                  <a:ea typeface="ＭＳ Ｐゴシック" charset="-128"/>
                  <a:cs typeface="Helvetica" charset="0"/>
                </a:rPr>
                <a:t>Time</a:t>
              </a:r>
            </a:p>
          </p:txBody>
        </p:sp>
        <p:sp>
          <p:nvSpPr>
            <p:cNvPr id="6170" name="TextBox 36"/>
            <p:cNvSpPr txBox="1">
              <a:spLocks noChangeArrowheads="1"/>
            </p:cNvSpPr>
            <p:nvPr/>
          </p:nvSpPr>
          <p:spPr bwMode="auto">
            <a:xfrm rot="-5400000">
              <a:off x="-349" y="2516"/>
              <a:ext cx="115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Helvetica" charset="0"/>
                  <a:ea typeface="ＭＳ Ｐゴシック" charset="-128"/>
                  <a:cs typeface="Helvetica" charset="0"/>
                </a:rPr>
                <a:t>Semi major axis</a:t>
              </a:r>
            </a:p>
          </p:txBody>
        </p:sp>
        <p:sp>
          <p:nvSpPr>
            <p:cNvPr id="6171" name="TextBox 37"/>
            <p:cNvSpPr txBox="1">
              <a:spLocks noChangeArrowheads="1"/>
            </p:cNvSpPr>
            <p:nvPr/>
          </p:nvSpPr>
          <p:spPr bwMode="auto">
            <a:xfrm>
              <a:off x="1776" y="2791"/>
              <a:ext cx="55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Helvetica" charset="0"/>
                  <a:ea typeface="ＭＳ Ｐゴシック" charset="-128"/>
                  <a:cs typeface="Helvetica" charset="0"/>
                </a:rPr>
                <a:t>Jupiter</a:t>
              </a:r>
            </a:p>
          </p:txBody>
        </p:sp>
        <p:sp>
          <p:nvSpPr>
            <p:cNvPr id="6172" name="TextBox 38"/>
            <p:cNvSpPr txBox="1">
              <a:spLocks noChangeArrowheads="1"/>
            </p:cNvSpPr>
            <p:nvPr/>
          </p:nvSpPr>
          <p:spPr bwMode="auto">
            <a:xfrm>
              <a:off x="1824" y="2352"/>
              <a:ext cx="5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Helvetica" charset="0"/>
                  <a:ea typeface="ＭＳ Ｐゴシック" charset="-128"/>
                  <a:cs typeface="Helvetica" charset="0"/>
                </a:rPr>
                <a:t>Saturn</a:t>
              </a:r>
            </a:p>
          </p:txBody>
        </p:sp>
        <p:sp>
          <p:nvSpPr>
            <p:cNvPr id="6173" name="TextBox 39"/>
            <p:cNvSpPr txBox="1">
              <a:spLocks noChangeArrowheads="1"/>
            </p:cNvSpPr>
            <p:nvPr/>
          </p:nvSpPr>
          <p:spPr bwMode="auto">
            <a:xfrm>
              <a:off x="2103" y="1544"/>
              <a:ext cx="5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Helvetica" charset="0"/>
                  <a:ea typeface="ＭＳ Ｐゴシック" charset="-128"/>
                  <a:cs typeface="Helvetica" charset="0"/>
                </a:rPr>
                <a:t>Uranus</a:t>
              </a:r>
            </a:p>
          </p:txBody>
        </p:sp>
        <p:sp>
          <p:nvSpPr>
            <p:cNvPr id="6174" name="TextBox 40"/>
            <p:cNvSpPr txBox="1">
              <a:spLocks noChangeArrowheads="1"/>
            </p:cNvSpPr>
            <p:nvPr/>
          </p:nvSpPr>
          <p:spPr bwMode="auto">
            <a:xfrm>
              <a:off x="2102" y="1248"/>
              <a:ext cx="6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Helvetica" charset="0"/>
                  <a:ea typeface="ＭＳ Ｐゴシック" charset="-128"/>
                  <a:cs typeface="Helvetica" charset="0"/>
                </a:rPr>
                <a:t>Neptune</a:t>
              </a:r>
            </a:p>
          </p:txBody>
        </p:sp>
        <p:sp>
          <p:nvSpPr>
            <p:cNvPr id="6175" name="Freeform 49"/>
            <p:cNvSpPr>
              <a:spLocks noChangeArrowheads="1"/>
            </p:cNvSpPr>
            <p:nvPr/>
          </p:nvSpPr>
          <p:spPr bwMode="auto">
            <a:xfrm>
              <a:off x="448" y="2101"/>
              <a:ext cx="1419" cy="576"/>
            </a:xfrm>
            <a:custGeom>
              <a:avLst/>
              <a:gdLst>
                <a:gd name="T0" fmla="*/ 0 w 2252133"/>
                <a:gd name="T1" fmla="*/ 0 h 914400"/>
                <a:gd name="T2" fmla="*/ 0 w 2252133"/>
                <a:gd name="T3" fmla="*/ 0 h 914400"/>
                <a:gd name="T4" fmla="*/ 0 w 2252133"/>
                <a:gd name="T5" fmla="*/ 0 h 914400"/>
                <a:gd name="T6" fmla="*/ 0 w 2252133"/>
                <a:gd name="T7" fmla="*/ 0 h 914400"/>
                <a:gd name="T8" fmla="*/ 0 w 2252133"/>
                <a:gd name="T9" fmla="*/ 0 h 914400"/>
                <a:gd name="T10" fmla="*/ 0 w 2252133"/>
                <a:gd name="T11" fmla="*/ 0 h 914400"/>
                <a:gd name="T12" fmla="*/ 0 w 2252133"/>
                <a:gd name="T13" fmla="*/ 0 h 914400"/>
                <a:gd name="T14" fmla="*/ 0 w 2252133"/>
                <a:gd name="T15" fmla="*/ 0 h 914400"/>
                <a:gd name="T16" fmla="*/ 0 w 2252133"/>
                <a:gd name="T17" fmla="*/ 0 h 914400"/>
                <a:gd name="T18" fmla="*/ 0 w 2252133"/>
                <a:gd name="T19" fmla="*/ 0 h 914400"/>
                <a:gd name="T20" fmla="*/ 0 w 2252133"/>
                <a:gd name="T21" fmla="*/ 0 h 914400"/>
                <a:gd name="T22" fmla="*/ 0 w 2252133"/>
                <a:gd name="T23" fmla="*/ 0 h 914400"/>
                <a:gd name="T24" fmla="*/ 0 w 2252133"/>
                <a:gd name="T25" fmla="*/ 0 h 914400"/>
                <a:gd name="T26" fmla="*/ 0 w 2252133"/>
                <a:gd name="T27" fmla="*/ 0 h 9144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52133"/>
                <a:gd name="T43" fmla="*/ 0 h 914400"/>
                <a:gd name="T44" fmla="*/ 2252133 w 2252133"/>
                <a:gd name="T45" fmla="*/ 914400 h 9144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52133" h="914400">
                  <a:moveTo>
                    <a:pt x="0" y="0"/>
                  </a:moveTo>
                  <a:lnTo>
                    <a:pt x="795867" y="0"/>
                  </a:lnTo>
                  <a:cubicBezTo>
                    <a:pt x="959556" y="1411"/>
                    <a:pt x="889000" y="8466"/>
                    <a:pt x="982133" y="8466"/>
                  </a:cubicBezTo>
                  <a:cubicBezTo>
                    <a:pt x="1075266" y="8466"/>
                    <a:pt x="1265767" y="0"/>
                    <a:pt x="1354667" y="0"/>
                  </a:cubicBezTo>
                  <a:cubicBezTo>
                    <a:pt x="1443567" y="0"/>
                    <a:pt x="1470378" y="7055"/>
                    <a:pt x="1515533" y="8466"/>
                  </a:cubicBezTo>
                  <a:cubicBezTo>
                    <a:pt x="1560688" y="9877"/>
                    <a:pt x="1625600" y="8466"/>
                    <a:pt x="1625600" y="8466"/>
                  </a:cubicBezTo>
                  <a:cubicBezTo>
                    <a:pt x="1679222" y="8466"/>
                    <a:pt x="1775178" y="4233"/>
                    <a:pt x="1837267" y="8466"/>
                  </a:cubicBezTo>
                  <a:cubicBezTo>
                    <a:pt x="1899356" y="12699"/>
                    <a:pt x="1960033" y="19755"/>
                    <a:pt x="1998133" y="33866"/>
                  </a:cubicBezTo>
                  <a:cubicBezTo>
                    <a:pt x="2036233" y="47977"/>
                    <a:pt x="2051756" y="60677"/>
                    <a:pt x="2065867" y="93133"/>
                  </a:cubicBezTo>
                  <a:cubicBezTo>
                    <a:pt x="2079978" y="125589"/>
                    <a:pt x="2071511" y="132645"/>
                    <a:pt x="2082800" y="228600"/>
                  </a:cubicBezTo>
                  <a:cubicBezTo>
                    <a:pt x="2094089" y="324555"/>
                    <a:pt x="2120900" y="565855"/>
                    <a:pt x="2133600" y="668866"/>
                  </a:cubicBezTo>
                  <a:cubicBezTo>
                    <a:pt x="2146300" y="771877"/>
                    <a:pt x="2147711" y="808566"/>
                    <a:pt x="2159000" y="846666"/>
                  </a:cubicBezTo>
                  <a:cubicBezTo>
                    <a:pt x="2170289" y="884766"/>
                    <a:pt x="2185811" y="886177"/>
                    <a:pt x="2201333" y="897466"/>
                  </a:cubicBezTo>
                  <a:cubicBezTo>
                    <a:pt x="2216855" y="908755"/>
                    <a:pt x="2234494" y="911577"/>
                    <a:pt x="2252133" y="91440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59" y="2284"/>
              <a:ext cx="1408" cy="548"/>
            </a:xfrm>
            <a:custGeom>
              <a:avLst/>
              <a:gdLst>
                <a:gd name="connsiteX0" fmla="*/ 0 w 2235200"/>
                <a:gd name="connsiteY0" fmla="*/ 14112 h 869245"/>
                <a:gd name="connsiteX1" fmla="*/ 143934 w 2235200"/>
                <a:gd name="connsiteY1" fmla="*/ 14112 h 869245"/>
                <a:gd name="connsiteX2" fmla="*/ 304800 w 2235200"/>
                <a:gd name="connsiteY2" fmla="*/ 5645 h 869245"/>
                <a:gd name="connsiteX3" fmla="*/ 414867 w 2235200"/>
                <a:gd name="connsiteY3" fmla="*/ 14112 h 869245"/>
                <a:gd name="connsiteX4" fmla="*/ 499534 w 2235200"/>
                <a:gd name="connsiteY4" fmla="*/ 22578 h 869245"/>
                <a:gd name="connsiteX5" fmla="*/ 558800 w 2235200"/>
                <a:gd name="connsiteY5" fmla="*/ 149578 h 869245"/>
                <a:gd name="connsiteX6" fmla="*/ 618067 w 2235200"/>
                <a:gd name="connsiteY6" fmla="*/ 310445 h 869245"/>
                <a:gd name="connsiteX7" fmla="*/ 702734 w 2235200"/>
                <a:gd name="connsiteY7" fmla="*/ 496712 h 869245"/>
                <a:gd name="connsiteX8" fmla="*/ 897467 w 2235200"/>
                <a:gd name="connsiteY8" fmla="*/ 632178 h 869245"/>
                <a:gd name="connsiteX9" fmla="*/ 1100667 w 2235200"/>
                <a:gd name="connsiteY9" fmla="*/ 691445 h 869245"/>
                <a:gd name="connsiteX10" fmla="*/ 1540934 w 2235200"/>
                <a:gd name="connsiteY10" fmla="*/ 759178 h 869245"/>
                <a:gd name="connsiteX11" fmla="*/ 2235200 w 2235200"/>
                <a:gd name="connsiteY11" fmla="*/ 869245 h 869245"/>
                <a:gd name="connsiteX12" fmla="*/ 2235200 w 2235200"/>
                <a:gd name="connsiteY12" fmla="*/ 869245 h 869245"/>
                <a:gd name="connsiteX13" fmla="*/ 2235200 w 2235200"/>
                <a:gd name="connsiteY13" fmla="*/ 869245 h 86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35200" h="869245">
                  <a:moveTo>
                    <a:pt x="0" y="14112"/>
                  </a:moveTo>
                  <a:cubicBezTo>
                    <a:pt x="46567" y="14112"/>
                    <a:pt x="93134" y="15523"/>
                    <a:pt x="143934" y="14112"/>
                  </a:cubicBezTo>
                  <a:cubicBezTo>
                    <a:pt x="194734" y="12701"/>
                    <a:pt x="259645" y="5645"/>
                    <a:pt x="304800" y="5645"/>
                  </a:cubicBezTo>
                  <a:cubicBezTo>
                    <a:pt x="349955" y="5645"/>
                    <a:pt x="382411" y="11290"/>
                    <a:pt x="414867" y="14112"/>
                  </a:cubicBezTo>
                  <a:cubicBezTo>
                    <a:pt x="447323" y="16934"/>
                    <a:pt x="475545" y="0"/>
                    <a:pt x="499534" y="22578"/>
                  </a:cubicBezTo>
                  <a:cubicBezTo>
                    <a:pt x="523523" y="45156"/>
                    <a:pt x="539045" y="101600"/>
                    <a:pt x="558800" y="149578"/>
                  </a:cubicBezTo>
                  <a:cubicBezTo>
                    <a:pt x="578555" y="197556"/>
                    <a:pt x="594078" y="252589"/>
                    <a:pt x="618067" y="310445"/>
                  </a:cubicBezTo>
                  <a:cubicBezTo>
                    <a:pt x="642056" y="368301"/>
                    <a:pt x="656167" y="443090"/>
                    <a:pt x="702734" y="496712"/>
                  </a:cubicBezTo>
                  <a:cubicBezTo>
                    <a:pt x="749301" y="550334"/>
                    <a:pt x="831145" y="599723"/>
                    <a:pt x="897467" y="632178"/>
                  </a:cubicBezTo>
                  <a:cubicBezTo>
                    <a:pt x="963789" y="664634"/>
                    <a:pt x="993423" y="670278"/>
                    <a:pt x="1100667" y="691445"/>
                  </a:cubicBezTo>
                  <a:cubicBezTo>
                    <a:pt x="1207911" y="712612"/>
                    <a:pt x="1540934" y="759178"/>
                    <a:pt x="1540934" y="759178"/>
                  </a:cubicBezTo>
                  <a:lnTo>
                    <a:pt x="2235200" y="869245"/>
                  </a:lnTo>
                  <a:lnTo>
                    <a:pt x="2235200" y="869245"/>
                  </a:lnTo>
                  <a:lnTo>
                    <a:pt x="2235200" y="869245"/>
                  </a:lnTo>
                </a:path>
              </a:pathLst>
            </a:custGeom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1872" y="1728"/>
              <a:ext cx="2171" cy="1124"/>
            </a:xfrm>
            <a:custGeom>
              <a:avLst/>
              <a:gdLst>
                <a:gd name="connsiteX0" fmla="*/ 0 w 3445934"/>
                <a:gd name="connsiteY0" fmla="*/ 1752600 h 1785055"/>
                <a:gd name="connsiteX1" fmla="*/ 237067 w 3445934"/>
                <a:gd name="connsiteY1" fmla="*/ 1778000 h 1785055"/>
                <a:gd name="connsiteX2" fmla="*/ 516467 w 3445934"/>
                <a:gd name="connsiteY2" fmla="*/ 1710267 h 1785055"/>
                <a:gd name="connsiteX3" fmla="*/ 999067 w 3445934"/>
                <a:gd name="connsiteY3" fmla="*/ 1507067 h 1785055"/>
                <a:gd name="connsiteX4" fmla="*/ 1981200 w 3445934"/>
                <a:gd name="connsiteY4" fmla="*/ 728134 h 1785055"/>
                <a:gd name="connsiteX5" fmla="*/ 2404534 w 3445934"/>
                <a:gd name="connsiteY5" fmla="*/ 338667 h 1785055"/>
                <a:gd name="connsiteX6" fmla="*/ 2700867 w 3445934"/>
                <a:gd name="connsiteY6" fmla="*/ 152400 h 1785055"/>
                <a:gd name="connsiteX7" fmla="*/ 2980267 w 3445934"/>
                <a:gd name="connsiteY7" fmla="*/ 42334 h 1785055"/>
                <a:gd name="connsiteX8" fmla="*/ 3361267 w 3445934"/>
                <a:gd name="connsiteY8" fmla="*/ 8467 h 1785055"/>
                <a:gd name="connsiteX9" fmla="*/ 3445934 w 3445934"/>
                <a:gd name="connsiteY9" fmla="*/ 0 h 1785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934" h="1785055">
                  <a:moveTo>
                    <a:pt x="0" y="1752600"/>
                  </a:moveTo>
                  <a:cubicBezTo>
                    <a:pt x="75494" y="1768827"/>
                    <a:pt x="150989" y="1785055"/>
                    <a:pt x="237067" y="1778000"/>
                  </a:cubicBezTo>
                  <a:cubicBezTo>
                    <a:pt x="323145" y="1770945"/>
                    <a:pt x="389467" y="1755423"/>
                    <a:pt x="516467" y="1710267"/>
                  </a:cubicBezTo>
                  <a:cubicBezTo>
                    <a:pt x="643467" y="1665111"/>
                    <a:pt x="754945" y="1670756"/>
                    <a:pt x="999067" y="1507067"/>
                  </a:cubicBezTo>
                  <a:cubicBezTo>
                    <a:pt x="1243189" y="1343378"/>
                    <a:pt x="1746955" y="922867"/>
                    <a:pt x="1981200" y="728134"/>
                  </a:cubicBezTo>
                  <a:cubicBezTo>
                    <a:pt x="2215445" y="533401"/>
                    <a:pt x="2284590" y="434623"/>
                    <a:pt x="2404534" y="338667"/>
                  </a:cubicBezTo>
                  <a:cubicBezTo>
                    <a:pt x="2524479" y="242711"/>
                    <a:pt x="2604912" y="201789"/>
                    <a:pt x="2700867" y="152400"/>
                  </a:cubicBezTo>
                  <a:cubicBezTo>
                    <a:pt x="2796823" y="103011"/>
                    <a:pt x="2870200" y="66323"/>
                    <a:pt x="2980267" y="42334"/>
                  </a:cubicBezTo>
                  <a:cubicBezTo>
                    <a:pt x="3090334" y="18345"/>
                    <a:pt x="3361267" y="8467"/>
                    <a:pt x="3361267" y="8467"/>
                  </a:cubicBezTo>
                  <a:lnTo>
                    <a:pt x="3445934" y="0"/>
                  </a:lnTo>
                </a:path>
              </a:pathLst>
            </a:cu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1872" y="1405"/>
              <a:ext cx="2187" cy="1279"/>
            </a:xfrm>
            <a:custGeom>
              <a:avLst/>
              <a:gdLst>
                <a:gd name="connsiteX0" fmla="*/ 0 w 3471334"/>
                <a:gd name="connsiteY0" fmla="*/ 2010834 h 2029179"/>
                <a:gd name="connsiteX1" fmla="*/ 127000 w 3471334"/>
                <a:gd name="connsiteY1" fmla="*/ 2019301 h 2029179"/>
                <a:gd name="connsiteX2" fmla="*/ 372534 w 3471334"/>
                <a:gd name="connsiteY2" fmla="*/ 1951567 h 2029179"/>
                <a:gd name="connsiteX3" fmla="*/ 914400 w 3471334"/>
                <a:gd name="connsiteY3" fmla="*/ 1638301 h 2029179"/>
                <a:gd name="connsiteX4" fmla="*/ 1608667 w 3471334"/>
                <a:gd name="connsiteY4" fmla="*/ 1028701 h 2029179"/>
                <a:gd name="connsiteX5" fmla="*/ 2184400 w 3471334"/>
                <a:gd name="connsiteY5" fmla="*/ 486834 h 2029179"/>
                <a:gd name="connsiteX6" fmla="*/ 2590800 w 3471334"/>
                <a:gd name="connsiteY6" fmla="*/ 131234 h 2029179"/>
                <a:gd name="connsiteX7" fmla="*/ 2980267 w 3471334"/>
                <a:gd name="connsiteY7" fmla="*/ 21167 h 2029179"/>
                <a:gd name="connsiteX8" fmla="*/ 3471334 w 3471334"/>
                <a:gd name="connsiteY8" fmla="*/ 4234 h 202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1334" h="2029179">
                  <a:moveTo>
                    <a:pt x="0" y="2010834"/>
                  </a:moveTo>
                  <a:cubicBezTo>
                    <a:pt x="32455" y="2020006"/>
                    <a:pt x="64911" y="2029179"/>
                    <a:pt x="127000" y="2019301"/>
                  </a:cubicBezTo>
                  <a:cubicBezTo>
                    <a:pt x="189089" y="2009423"/>
                    <a:pt x="241301" y="2015067"/>
                    <a:pt x="372534" y="1951567"/>
                  </a:cubicBezTo>
                  <a:cubicBezTo>
                    <a:pt x="503767" y="1888067"/>
                    <a:pt x="708378" y="1792112"/>
                    <a:pt x="914400" y="1638301"/>
                  </a:cubicBezTo>
                  <a:cubicBezTo>
                    <a:pt x="1120422" y="1484490"/>
                    <a:pt x="1397000" y="1220612"/>
                    <a:pt x="1608667" y="1028701"/>
                  </a:cubicBezTo>
                  <a:cubicBezTo>
                    <a:pt x="1820334" y="836790"/>
                    <a:pt x="2020711" y="636412"/>
                    <a:pt x="2184400" y="486834"/>
                  </a:cubicBezTo>
                  <a:cubicBezTo>
                    <a:pt x="2348089" y="337256"/>
                    <a:pt x="2458156" y="208845"/>
                    <a:pt x="2590800" y="131234"/>
                  </a:cubicBezTo>
                  <a:cubicBezTo>
                    <a:pt x="2723444" y="53623"/>
                    <a:pt x="2833511" y="42334"/>
                    <a:pt x="2980267" y="21167"/>
                  </a:cubicBezTo>
                  <a:cubicBezTo>
                    <a:pt x="3127023" y="0"/>
                    <a:pt x="3299178" y="2117"/>
                    <a:pt x="3471334" y="4234"/>
                  </a:cubicBezTo>
                </a:path>
              </a:pathLst>
            </a:cu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832" y="1093"/>
              <a:ext cx="1189" cy="688"/>
            </a:xfrm>
            <a:custGeom>
              <a:avLst/>
              <a:gdLst>
                <a:gd name="connsiteX0" fmla="*/ 0 w 1888067"/>
                <a:gd name="connsiteY0" fmla="*/ 1092201 h 1092201"/>
                <a:gd name="connsiteX1" fmla="*/ 245534 w 1888067"/>
                <a:gd name="connsiteY1" fmla="*/ 846667 h 1092201"/>
                <a:gd name="connsiteX2" fmla="*/ 575734 w 1888067"/>
                <a:gd name="connsiteY2" fmla="*/ 482601 h 1092201"/>
                <a:gd name="connsiteX3" fmla="*/ 685800 w 1888067"/>
                <a:gd name="connsiteY3" fmla="*/ 347134 h 1092201"/>
                <a:gd name="connsiteX4" fmla="*/ 855134 w 1888067"/>
                <a:gd name="connsiteY4" fmla="*/ 177801 h 1092201"/>
                <a:gd name="connsiteX5" fmla="*/ 999067 w 1888067"/>
                <a:gd name="connsiteY5" fmla="*/ 101601 h 1092201"/>
                <a:gd name="connsiteX6" fmla="*/ 1236134 w 1888067"/>
                <a:gd name="connsiteY6" fmla="*/ 50801 h 1092201"/>
                <a:gd name="connsiteX7" fmla="*/ 1684867 w 1888067"/>
                <a:gd name="connsiteY7" fmla="*/ 8467 h 1092201"/>
                <a:gd name="connsiteX8" fmla="*/ 1888067 w 1888067"/>
                <a:gd name="connsiteY8" fmla="*/ 1 h 1092201"/>
                <a:gd name="connsiteX9" fmla="*/ 1888067 w 1888067"/>
                <a:gd name="connsiteY9" fmla="*/ 1 h 1092201"/>
                <a:gd name="connsiteX10" fmla="*/ 1888067 w 1888067"/>
                <a:gd name="connsiteY10" fmla="*/ 1 h 109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8067" h="1092201">
                  <a:moveTo>
                    <a:pt x="0" y="1092201"/>
                  </a:moveTo>
                  <a:cubicBezTo>
                    <a:pt x="74789" y="1020234"/>
                    <a:pt x="149578" y="948267"/>
                    <a:pt x="245534" y="846667"/>
                  </a:cubicBezTo>
                  <a:cubicBezTo>
                    <a:pt x="341490" y="745067"/>
                    <a:pt x="502356" y="565856"/>
                    <a:pt x="575734" y="482601"/>
                  </a:cubicBezTo>
                  <a:cubicBezTo>
                    <a:pt x="649112" y="399346"/>
                    <a:pt x="639233" y="397934"/>
                    <a:pt x="685800" y="347134"/>
                  </a:cubicBezTo>
                  <a:cubicBezTo>
                    <a:pt x="732367" y="296334"/>
                    <a:pt x="802923" y="218723"/>
                    <a:pt x="855134" y="177801"/>
                  </a:cubicBezTo>
                  <a:cubicBezTo>
                    <a:pt x="907345" y="136879"/>
                    <a:pt x="935567" y="122768"/>
                    <a:pt x="999067" y="101601"/>
                  </a:cubicBezTo>
                  <a:cubicBezTo>
                    <a:pt x="1062567" y="80434"/>
                    <a:pt x="1121834" y="66323"/>
                    <a:pt x="1236134" y="50801"/>
                  </a:cubicBezTo>
                  <a:cubicBezTo>
                    <a:pt x="1350434" y="35279"/>
                    <a:pt x="1576212" y="16934"/>
                    <a:pt x="1684867" y="8467"/>
                  </a:cubicBezTo>
                  <a:cubicBezTo>
                    <a:pt x="1793522" y="0"/>
                    <a:pt x="1888067" y="1"/>
                    <a:pt x="1888067" y="1"/>
                  </a:cubicBezTo>
                  <a:lnTo>
                    <a:pt x="1888067" y="1"/>
                  </a:lnTo>
                  <a:lnTo>
                    <a:pt x="1888067" y="1"/>
                  </a:lnTo>
                </a:path>
              </a:pathLst>
            </a:cu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latin typeface="Calibri" charset="0"/>
                <a:ea typeface="ＭＳ Ｐゴシック" charset="-128"/>
              </a:endParaRPr>
            </a:p>
          </p:txBody>
        </p:sp>
      </p:grpSp>
      <p:sp>
        <p:nvSpPr>
          <p:cNvPr id="6165" name="ZoneTexte 1"/>
          <p:cNvSpPr txBox="1">
            <a:spLocks noChangeArrowheads="1"/>
          </p:cNvSpPr>
          <p:nvPr/>
        </p:nvSpPr>
        <p:spPr bwMode="auto">
          <a:xfrm>
            <a:off x="6629400" y="1981200"/>
            <a:ext cx="2514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>
                <a:solidFill>
                  <a:srgbClr val="0066FF"/>
                </a:solidFill>
              </a:rPr>
              <a:t>Explains</a:t>
            </a:r>
            <a:r>
              <a:rPr lang="fr-FR" sz="2000" b="1" dirty="0">
                <a:solidFill>
                  <a:srgbClr val="0066FF"/>
                </a:solidFill>
              </a:rPr>
              <a:t> </a:t>
            </a:r>
            <a:r>
              <a:rPr lang="fr-FR" sz="2000" b="1" dirty="0" err="1">
                <a:solidFill>
                  <a:srgbClr val="0066FF"/>
                </a:solidFill>
              </a:rPr>
              <a:t>why</a:t>
            </a:r>
            <a:r>
              <a:rPr lang="fr-FR" sz="2000" b="1" dirty="0">
                <a:solidFill>
                  <a:srgbClr val="0066FF"/>
                </a:solidFill>
              </a:rPr>
              <a:t> </a:t>
            </a:r>
            <a:r>
              <a:rPr lang="fr-FR" sz="2000" b="1" dirty="0" err="1">
                <a:solidFill>
                  <a:srgbClr val="0066FF"/>
                </a:solidFill>
              </a:rPr>
              <a:t>we</a:t>
            </a:r>
            <a:r>
              <a:rPr lang="fr-FR" sz="2000" b="1" dirty="0">
                <a:solidFill>
                  <a:srgbClr val="0066FF"/>
                </a:solidFill>
              </a:rPr>
              <a:t> </a:t>
            </a:r>
            <a:r>
              <a:rPr lang="fr-FR" sz="2000" b="1" dirty="0" err="1">
                <a:solidFill>
                  <a:srgbClr val="0066FF"/>
                </a:solidFill>
              </a:rPr>
              <a:t>don’t</a:t>
            </a:r>
            <a:r>
              <a:rPr lang="fr-FR" sz="2000" b="1" dirty="0">
                <a:solidFill>
                  <a:srgbClr val="0066FF"/>
                </a:solidFill>
              </a:rPr>
              <a:t> have a       Hot Jupiter </a:t>
            </a:r>
            <a:r>
              <a:rPr lang="fr-FR" sz="2000" b="1" dirty="0" err="1">
                <a:solidFill>
                  <a:srgbClr val="0066FF"/>
                </a:solidFill>
              </a:rPr>
              <a:t>is</a:t>
            </a:r>
            <a:r>
              <a:rPr lang="fr-FR" sz="2000" b="1" dirty="0">
                <a:solidFill>
                  <a:srgbClr val="0066FF"/>
                </a:solidFill>
              </a:rPr>
              <a:t> the </a:t>
            </a:r>
            <a:r>
              <a:rPr lang="fr-FR" sz="2000" b="1" dirty="0" err="1">
                <a:solidFill>
                  <a:srgbClr val="0066FF"/>
                </a:solidFill>
              </a:rPr>
              <a:t>Solar</a:t>
            </a:r>
            <a:r>
              <a:rPr lang="fr-FR" sz="2000" b="1" dirty="0">
                <a:solidFill>
                  <a:srgbClr val="0066FF"/>
                </a:solidFill>
              </a:rPr>
              <a:t> </a:t>
            </a:r>
            <a:r>
              <a:rPr lang="fr-FR" sz="2000" b="1" dirty="0" smtClean="0">
                <a:solidFill>
                  <a:srgbClr val="0066FF"/>
                </a:solidFill>
              </a:rPr>
              <a:t>System</a:t>
            </a:r>
          </a:p>
          <a:p>
            <a:pPr eaLnBrk="1" hangingPunct="1"/>
            <a:endParaRPr lang="fr-FR" sz="2000" b="1" dirty="0">
              <a:solidFill>
                <a:srgbClr val="0066FF"/>
              </a:solidFill>
            </a:endParaRPr>
          </a:p>
          <a:p>
            <a:pPr eaLnBrk="1" hangingPunct="1"/>
            <a:r>
              <a:rPr lang="fr-FR" sz="2000" b="1" dirty="0" err="1" smtClean="0">
                <a:solidFill>
                  <a:srgbClr val="0066FF"/>
                </a:solidFill>
              </a:rPr>
              <a:t>Explains</a:t>
            </a:r>
            <a:r>
              <a:rPr lang="fr-FR" sz="2000" b="1" dirty="0" smtClean="0">
                <a:solidFill>
                  <a:srgbClr val="0066FF"/>
                </a:solidFill>
              </a:rPr>
              <a:t> </a:t>
            </a:r>
            <a:r>
              <a:rPr lang="fr-FR" sz="2000" b="1" dirty="0" err="1" smtClean="0">
                <a:solidFill>
                  <a:srgbClr val="0066FF"/>
                </a:solidFill>
              </a:rPr>
              <a:t>why</a:t>
            </a:r>
            <a:r>
              <a:rPr lang="fr-FR" sz="2000" b="1" dirty="0" smtClean="0">
                <a:solidFill>
                  <a:srgbClr val="0066FF"/>
                </a:solidFill>
              </a:rPr>
              <a:t> Jupiter </a:t>
            </a:r>
            <a:r>
              <a:rPr lang="fr-FR" sz="2000" b="1" dirty="0" err="1" smtClean="0">
                <a:solidFill>
                  <a:srgbClr val="0066FF"/>
                </a:solidFill>
              </a:rPr>
              <a:t>is</a:t>
            </a:r>
            <a:r>
              <a:rPr lang="fr-FR" sz="2000" b="1" smtClean="0">
                <a:solidFill>
                  <a:srgbClr val="0066FF"/>
                </a:solidFill>
              </a:rPr>
              <a:t> « far »</a:t>
            </a:r>
            <a:endParaRPr lang="fr-FR" sz="2000" b="1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0825" y="765175"/>
            <a:ext cx="842486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Is there any evidence for the inward-then-outward migration of Jupiter?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How far inwards did Jupiter go?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323850" y="285273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</a:rPr>
              <a:t>To answer these questions we need to turn to constraints:</a:t>
            </a:r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468313" y="3573463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</a:rPr>
              <a:t>TERRESTRIAL PLANETS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500563" y="3573463"/>
            <a:ext cx="3743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</a:rPr>
              <a:t>ASTEROID POPULATIONS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FF3300"/>
                </a:solidFill>
              </a:rPr>
              <a:t>A PLAUSIBLE SCHEME FOR THE MIGRATION HISTORY OF THE GIANT PLANETS</a:t>
            </a:r>
            <a:endParaRPr lang="en-US" b="1" dirty="0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8" grpId="0"/>
      <p:bldP spid="180229" grpId="0"/>
      <p:bldP spid="180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lanet mar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100"/>
            <a:ext cx="6156325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0"/>
            <a:ext cx="4500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2400" b="1" dirty="0" smtClean="0">
                <a:solidFill>
                  <a:srgbClr val="99FF33"/>
                </a:solidFill>
              </a:rPr>
              <a:t>The Mars’  mass problem</a:t>
            </a:r>
            <a:endParaRPr lang="en-US" altLang="fr-FR" sz="2400" b="1" dirty="0">
              <a:solidFill>
                <a:srgbClr val="99FF33"/>
              </a:solidFill>
            </a:endParaRPr>
          </a:p>
        </p:txBody>
      </p:sp>
      <p:pic>
        <p:nvPicPr>
          <p:cNvPr id="47108" name="Picture 4" descr="Obriendi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42" y="188913"/>
            <a:ext cx="50673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Hansendi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42" y="188912"/>
            <a:ext cx="50673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30" y="450095"/>
            <a:ext cx="4906806" cy="35048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5656" y="457200"/>
            <a:ext cx="1602506" cy="2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14" descr="apj314269f1_l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89" y="385763"/>
            <a:ext cx="4156685" cy="39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83768" y="57494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Hansen, 2009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284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27820</TotalTime>
  <Words>1350</Words>
  <Application>Microsoft Office PowerPoint</Application>
  <PresentationFormat>Affichage à l'écran (4:3)</PresentationFormat>
  <Paragraphs>215</Paragraphs>
  <Slides>31</Slides>
  <Notes>20</Notes>
  <HiddenSlides>0</HiddenSlides>
  <MMClips>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3" baseType="lpstr">
      <vt:lpstr>Modèle par défaut</vt:lpstr>
      <vt:lpstr>Graphique</vt:lpstr>
      <vt:lpstr>Solar System       formation and evolution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O.C.A.  Nice  FRANCE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the orbital architecture of the planets of the Solar System</dc:title>
  <dc:creator>Alessandro MORBIDELLI</dc:creator>
  <cp:lastModifiedBy>Morby</cp:lastModifiedBy>
  <cp:revision>170</cp:revision>
  <dcterms:created xsi:type="dcterms:W3CDTF">2009-06-16T15:06:37Z</dcterms:created>
  <dcterms:modified xsi:type="dcterms:W3CDTF">2015-02-12T14:06:18Z</dcterms:modified>
</cp:coreProperties>
</file>