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8" r:id="rId8"/>
    <p:sldId id="267" r:id="rId9"/>
    <p:sldId id="269" r:id="rId10"/>
    <p:sldId id="270" r:id="rId11"/>
    <p:sldId id="271" r:id="rId12"/>
    <p:sldId id="272" r:id="rId13"/>
    <p:sldId id="273" r:id="rId14"/>
    <p:sldId id="275" r:id="rId15"/>
    <p:sldId id="274" r:id="rId16"/>
    <p:sldId id="276" r:id="rId17"/>
    <p:sldId id="277" r:id="rId18"/>
    <p:sldId id="278" r:id="rId19"/>
    <p:sldId id="279" r:id="rId20"/>
    <p:sldId id="283" r:id="rId21"/>
    <p:sldId id="280" r:id="rId22"/>
    <p:sldId id="281" r:id="rId23"/>
    <p:sldId id="282" r:id="rId24"/>
    <p:sldId id="284" r:id="rId25"/>
    <p:sldId id="285" r:id="rId26"/>
    <p:sldId id="288" r:id="rId27"/>
    <p:sldId id="294" r:id="rId28"/>
    <p:sldId id="286" r:id="rId29"/>
    <p:sldId id="287" r:id="rId30"/>
    <p:sldId id="293" r:id="rId31"/>
    <p:sldId id="292" r:id="rId32"/>
    <p:sldId id="290" r:id="rId33"/>
    <p:sldId id="291" r:id="rId34"/>
    <p:sldId id="295" r:id="rId35"/>
    <p:sldId id="296" r:id="rId36"/>
    <p:sldId id="298" r:id="rId37"/>
    <p:sldId id="297" r:id="rId38"/>
    <p:sldId id="299" r:id="rId39"/>
    <p:sldId id="300" r:id="rId40"/>
    <p:sldId id="313" r:id="rId41"/>
    <p:sldId id="312" r:id="rId42"/>
    <p:sldId id="310" r:id="rId43"/>
    <p:sldId id="315" r:id="rId44"/>
    <p:sldId id="311" r:id="rId45"/>
    <p:sldId id="314" r:id="rId46"/>
    <p:sldId id="301" r:id="rId47"/>
    <p:sldId id="316" r:id="rId48"/>
    <p:sldId id="318" r:id="rId49"/>
    <p:sldId id="302" r:id="rId50"/>
    <p:sldId id="303" r:id="rId51"/>
    <p:sldId id="304" r:id="rId52"/>
    <p:sldId id="319" r:id="rId53"/>
    <p:sldId id="320" r:id="rId54"/>
    <p:sldId id="321" r:id="rId5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9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6FE1-88E5-4469-A9B2-0170A93ACD19}" type="datetimeFigureOut">
              <a:rPr lang="pt-BR" smtClean="0"/>
              <a:pPr/>
              <a:t>11/9/2019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A04E-1BBB-4F9C-BD72-7C8A82C821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6FE1-88E5-4469-A9B2-0170A93ACD19}" type="datetimeFigureOut">
              <a:rPr lang="pt-BR" smtClean="0"/>
              <a:pPr/>
              <a:t>11/9/2019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A04E-1BBB-4F9C-BD72-7C8A82C821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6FE1-88E5-4469-A9B2-0170A93ACD19}" type="datetimeFigureOut">
              <a:rPr lang="pt-BR" smtClean="0"/>
              <a:pPr/>
              <a:t>11/9/2019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A04E-1BBB-4F9C-BD72-7C8A82C821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6FE1-88E5-4469-A9B2-0170A93ACD19}" type="datetimeFigureOut">
              <a:rPr lang="pt-BR" smtClean="0"/>
              <a:pPr/>
              <a:t>11/9/2019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A04E-1BBB-4F9C-BD72-7C8A82C821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6FE1-88E5-4469-A9B2-0170A93ACD19}" type="datetimeFigureOut">
              <a:rPr lang="pt-BR" smtClean="0"/>
              <a:pPr/>
              <a:t>11/9/2019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A04E-1BBB-4F9C-BD72-7C8A82C821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6FE1-88E5-4469-A9B2-0170A93ACD19}" type="datetimeFigureOut">
              <a:rPr lang="pt-BR" smtClean="0"/>
              <a:pPr/>
              <a:t>11/9/2019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A04E-1BBB-4F9C-BD72-7C8A82C821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6FE1-88E5-4469-A9B2-0170A93ACD19}" type="datetimeFigureOut">
              <a:rPr lang="pt-BR" smtClean="0"/>
              <a:pPr/>
              <a:t>11/9/2019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A04E-1BBB-4F9C-BD72-7C8A82C821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6FE1-88E5-4469-A9B2-0170A93ACD19}" type="datetimeFigureOut">
              <a:rPr lang="pt-BR" smtClean="0"/>
              <a:pPr/>
              <a:t>11/9/2019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A04E-1BBB-4F9C-BD72-7C8A82C821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6FE1-88E5-4469-A9B2-0170A93ACD19}" type="datetimeFigureOut">
              <a:rPr lang="pt-BR" smtClean="0"/>
              <a:pPr/>
              <a:t>11/9/2019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A04E-1BBB-4F9C-BD72-7C8A82C821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6FE1-88E5-4469-A9B2-0170A93ACD19}" type="datetimeFigureOut">
              <a:rPr lang="pt-BR" smtClean="0"/>
              <a:pPr/>
              <a:t>11/9/2019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A04E-1BBB-4F9C-BD72-7C8A82C821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6FE1-88E5-4469-A9B2-0170A93ACD19}" type="datetimeFigureOut">
              <a:rPr lang="pt-BR" smtClean="0"/>
              <a:pPr/>
              <a:t>11/9/2019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A04E-1BBB-4F9C-BD72-7C8A82C821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56FE1-88E5-4469-A9B2-0170A93ACD19}" type="datetimeFigureOut">
              <a:rPr lang="pt-BR" smtClean="0"/>
              <a:pPr/>
              <a:t>11/9/2019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0A04E-1BBB-4F9C-BD72-7C8A82C8210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nrao.edu/gallery/agns-seen-at-different-angles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32" cy="739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73289"/>
            <a:ext cx="7772400" cy="147002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Monitoring </a:t>
            </a:r>
            <a:r>
              <a:rPr lang="en-US" dirty="0" err="1" smtClean="0"/>
              <a:t>blazar</a:t>
            </a:r>
            <a:r>
              <a:rPr lang="en-US" dirty="0" smtClean="0"/>
              <a:t> variability at radio wavelengths using Brazilian facilities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14480" y="4000504"/>
            <a:ext cx="5786478" cy="2571768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r>
              <a:rPr lang="en-US" sz="3400" dirty="0" smtClean="0">
                <a:solidFill>
                  <a:schemeClr val="tx1"/>
                </a:solidFill>
              </a:rPr>
              <a:t>Pedro P.B. </a:t>
            </a:r>
            <a:r>
              <a:rPr lang="en-US" sz="3400" dirty="0" err="1" smtClean="0">
                <a:solidFill>
                  <a:schemeClr val="tx1"/>
                </a:solidFill>
              </a:rPr>
              <a:t>Beaklini</a:t>
            </a:r>
            <a:r>
              <a:rPr lang="en-US" sz="3400" dirty="0" smtClean="0">
                <a:solidFill>
                  <a:schemeClr val="tx1"/>
                </a:solidFill>
              </a:rPr>
              <a:t> </a:t>
            </a:r>
            <a:r>
              <a:rPr lang="en-US" sz="3400" dirty="0" smtClean="0">
                <a:solidFill>
                  <a:schemeClr val="tx1"/>
                </a:solidFill>
              </a:rPr>
              <a:t>(IAG/USP</a:t>
            </a:r>
            <a:r>
              <a:rPr lang="en-US" sz="3400" dirty="0" smtClean="0">
                <a:solidFill>
                  <a:schemeClr val="tx1"/>
                </a:solidFill>
              </a:rPr>
              <a:t>)</a:t>
            </a:r>
          </a:p>
          <a:p>
            <a:pPr algn="l"/>
            <a:endParaRPr lang="en-US" sz="3500" dirty="0" smtClean="0">
              <a:solidFill>
                <a:schemeClr val="tx1"/>
              </a:solidFill>
            </a:endParaRPr>
          </a:p>
          <a:p>
            <a:pPr algn="l"/>
            <a:r>
              <a:rPr lang="en-US" sz="2600" dirty="0" err="1" smtClean="0">
                <a:solidFill>
                  <a:schemeClr val="tx1"/>
                </a:solidFill>
              </a:rPr>
              <a:t>Tânia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P. </a:t>
            </a:r>
            <a:r>
              <a:rPr lang="en-US" sz="2600" dirty="0" err="1" smtClean="0">
                <a:solidFill>
                  <a:schemeClr val="tx1"/>
                </a:solidFill>
              </a:rPr>
              <a:t>Dominici</a:t>
            </a:r>
            <a:r>
              <a:rPr lang="en-US" sz="2600" dirty="0" smtClean="0">
                <a:solidFill>
                  <a:schemeClr val="tx1"/>
                </a:solidFill>
              </a:rPr>
              <a:t> (MAST/MCTIC</a:t>
            </a:r>
            <a:r>
              <a:rPr lang="en-US" sz="2600" dirty="0" smtClean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Zulema</a:t>
            </a:r>
            <a:r>
              <a:rPr lang="en-US" sz="2600" dirty="0" smtClean="0">
                <a:solidFill>
                  <a:schemeClr val="tx1"/>
                </a:solidFill>
              </a:rPr>
              <a:t> Abraham (IAG/USP</a:t>
            </a:r>
            <a:r>
              <a:rPr lang="en-US" sz="2600" dirty="0" smtClean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Juliana C. </a:t>
            </a:r>
            <a:r>
              <a:rPr lang="en-US" sz="2600" dirty="0" err="1" smtClean="0">
                <a:solidFill>
                  <a:schemeClr val="tx1"/>
                </a:solidFill>
              </a:rPr>
              <a:t>Motter</a:t>
            </a:r>
            <a:r>
              <a:rPr lang="en-US" sz="2600" dirty="0" smtClean="0">
                <a:solidFill>
                  <a:schemeClr val="tx1"/>
                </a:solidFill>
              </a:rPr>
              <a:t> (IF/UFRGS)</a:t>
            </a:r>
          </a:p>
          <a:p>
            <a:r>
              <a:rPr lang="en-US" sz="2600" dirty="0" err="1" smtClean="0">
                <a:solidFill>
                  <a:schemeClr val="tx1"/>
                </a:solidFill>
              </a:rPr>
              <a:t>LIneA</a:t>
            </a:r>
            <a:r>
              <a:rPr lang="en-US" sz="2600" dirty="0" smtClean="0">
                <a:solidFill>
                  <a:schemeClr val="tx1"/>
                </a:solidFill>
              </a:rPr>
              <a:t> Webinar</a:t>
            </a:r>
            <a:endParaRPr lang="en-US" sz="2600" dirty="0" smtClean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12/09/2019</a:t>
            </a:r>
            <a:endParaRPr lang="pt-BR" sz="2600" dirty="0">
              <a:solidFill>
                <a:schemeClr val="tx1"/>
              </a:solidFill>
            </a:endParaRPr>
          </a:p>
        </p:txBody>
      </p:sp>
      <p:pic>
        <p:nvPicPr>
          <p:cNvPr id="5" name="Picture 2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-24"/>
            <a:ext cx="1039146" cy="11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39" y="1611224"/>
            <a:ext cx="7620037" cy="381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1142976" y="571501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Chidiac</a:t>
            </a:r>
            <a:r>
              <a:rPr lang="en-US" dirty="0" smtClean="0"/>
              <a:t> et al. 2016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Shock-in-jet schema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keep aware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source frame, time is different than the </a:t>
            </a:r>
            <a:r>
              <a:rPr lang="en-US" dirty="0" err="1" smtClean="0"/>
              <a:t>obs</a:t>
            </a:r>
            <a:r>
              <a:rPr lang="en-US" dirty="0" smtClean="0"/>
              <a:t> frame</a:t>
            </a:r>
          </a:p>
          <a:p>
            <a:r>
              <a:rPr lang="en-US" dirty="0" smtClean="0"/>
              <a:t>The duration of each flare is different through the </a:t>
            </a:r>
            <a:r>
              <a:rPr lang="en-US" dirty="0" smtClean="0"/>
              <a:t>spectrum. </a:t>
            </a:r>
            <a:r>
              <a:rPr lang="en-US" dirty="0" smtClean="0"/>
              <a:t>Gamma-ray flares are shorter than radio flares</a:t>
            </a:r>
          </a:p>
          <a:p>
            <a:endParaRPr lang="en-US" dirty="0" smtClean="0"/>
          </a:p>
          <a:p>
            <a:r>
              <a:rPr lang="en-US" dirty="0" smtClean="0"/>
              <a:t>More than </a:t>
            </a:r>
            <a:r>
              <a:rPr lang="en-US" dirty="0" smtClean="0"/>
              <a:t>simultaneous </a:t>
            </a:r>
            <a:r>
              <a:rPr lang="en-US" dirty="0" smtClean="0"/>
              <a:t>observations, we need simultaneous monitoring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32" cy="739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Objectives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XXI </a:t>
            </a:r>
            <a:r>
              <a:rPr lang="pt-BR" dirty="0" err="1" smtClean="0"/>
              <a:t>Century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Gamma-Ray  Fermi</a:t>
            </a:r>
          </a:p>
          <a:p>
            <a:r>
              <a:rPr lang="en-US" dirty="0" smtClean="0"/>
              <a:t>X-Ray – XMM, Chandra</a:t>
            </a:r>
          </a:p>
          <a:p>
            <a:r>
              <a:rPr lang="en-US" dirty="0" smtClean="0"/>
              <a:t>Optical, IR – SMARTS monitoring (</a:t>
            </a:r>
            <a:r>
              <a:rPr lang="en-US" dirty="0" err="1" smtClean="0"/>
              <a:t>Bonning</a:t>
            </a:r>
            <a:r>
              <a:rPr lang="en-US" dirty="0" smtClean="0"/>
              <a:t> et al. 2008)</a:t>
            </a:r>
          </a:p>
          <a:p>
            <a:r>
              <a:rPr lang="en-US" dirty="0" smtClean="0"/>
              <a:t>Radio cm – Historic Light Curve</a:t>
            </a:r>
          </a:p>
          <a:p>
            <a:endParaRPr lang="en-US" dirty="0" smtClean="0"/>
          </a:p>
          <a:p>
            <a:r>
              <a:rPr lang="en-US" dirty="0" err="1" smtClean="0"/>
              <a:t>Submillimetric</a:t>
            </a:r>
            <a:r>
              <a:rPr lang="en-US" dirty="0" smtClean="0"/>
              <a:t> - Few monitoring data from phase calibrators sources. </a:t>
            </a:r>
            <a:endParaRPr lang="en-US" dirty="0"/>
          </a:p>
        </p:txBody>
      </p:sp>
      <p:sp>
        <p:nvSpPr>
          <p:cNvPr id="4" name="CaixaDeTexto 3"/>
          <p:cNvSpPr txBox="1"/>
          <p:nvPr/>
        </p:nvSpPr>
        <p:spPr>
          <a:xfrm>
            <a:off x="2955298" y="1043444"/>
            <a:ext cx="3056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n</a:t>
            </a:r>
            <a:r>
              <a:rPr lang="pt-BR" dirty="0" err="1" smtClean="0"/>
              <a:t>ew</a:t>
            </a:r>
            <a:r>
              <a:rPr lang="pt-BR" dirty="0" smtClean="0"/>
              <a:t> </a:t>
            </a:r>
            <a:r>
              <a:rPr lang="pt-BR" dirty="0" err="1" smtClean="0"/>
              <a:t>amount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variability</a:t>
            </a:r>
            <a:r>
              <a:rPr lang="pt-BR" dirty="0" smtClean="0"/>
              <a:t> data</a:t>
            </a:r>
            <a:endParaRPr lang="pt-BR" dirty="0"/>
          </a:p>
        </p:txBody>
      </p:sp>
      <p:sp>
        <p:nvSpPr>
          <p:cNvPr id="5" name="Seta para a esquerda 4"/>
          <p:cNvSpPr/>
          <p:nvPr/>
        </p:nvSpPr>
        <p:spPr>
          <a:xfrm>
            <a:off x="5652120" y="5661248"/>
            <a:ext cx="576064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6156176" y="5580529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LLAMA </a:t>
            </a:r>
            <a:endParaRPr lang="pt-BR" sz="3200" dirty="0"/>
          </a:p>
        </p:txBody>
      </p:sp>
      <p:sp>
        <p:nvSpPr>
          <p:cNvPr id="7" name="Seta para a esquerda 6"/>
          <p:cNvSpPr/>
          <p:nvPr/>
        </p:nvSpPr>
        <p:spPr>
          <a:xfrm>
            <a:off x="6200254" y="4009785"/>
            <a:ext cx="576064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6704310" y="3929066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ROPK 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err="1" smtClean="0"/>
              <a:t>Blazars</a:t>
            </a:r>
            <a:r>
              <a:rPr lang="pt-BR" dirty="0" smtClean="0"/>
              <a:t> SED </a:t>
            </a:r>
            <a:r>
              <a:rPr lang="pt-BR" dirty="0" err="1" smtClean="0"/>
              <a:t>Before</a:t>
            </a:r>
            <a:r>
              <a:rPr lang="pt-BR" dirty="0" smtClean="0"/>
              <a:t> Fermi</a:t>
            </a:r>
          </a:p>
        </p:txBody>
      </p:sp>
      <p:pic>
        <p:nvPicPr>
          <p:cNvPr id="8195" name="Imagem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196975"/>
            <a:ext cx="5256212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CaixaDeTexto 4"/>
          <p:cNvSpPr txBox="1">
            <a:spLocks noChangeArrowheads="1"/>
          </p:cNvSpPr>
          <p:nvPr/>
        </p:nvSpPr>
        <p:spPr bwMode="auto">
          <a:xfrm>
            <a:off x="971550" y="5516563"/>
            <a:ext cx="698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 err="1">
                <a:latin typeface="Calibri" pitchFamily="34" charset="0"/>
              </a:rPr>
              <a:t>Fossati</a:t>
            </a:r>
            <a:r>
              <a:rPr lang="pt-BR" dirty="0">
                <a:latin typeface="Calibri" pitchFamily="34" charset="0"/>
              </a:rPr>
              <a:t> </a:t>
            </a:r>
            <a:r>
              <a:rPr lang="pt-BR" dirty="0" err="1">
                <a:latin typeface="Calibri" pitchFamily="34" charset="0"/>
              </a:rPr>
              <a:t>et</a:t>
            </a:r>
            <a:r>
              <a:rPr lang="pt-BR" dirty="0">
                <a:latin typeface="Calibri" pitchFamily="34" charset="0"/>
              </a:rPr>
              <a:t> al. 1998. SED (</a:t>
            </a:r>
            <a:r>
              <a:rPr lang="pt-BR" dirty="0" err="1">
                <a:latin typeface="Calibri" pitchFamily="34" charset="0"/>
              </a:rPr>
              <a:t>Spectral</a:t>
            </a:r>
            <a:r>
              <a:rPr lang="pt-BR" dirty="0">
                <a:latin typeface="Calibri" pitchFamily="34" charset="0"/>
              </a:rPr>
              <a:t> </a:t>
            </a:r>
            <a:r>
              <a:rPr lang="pt-BR" dirty="0" err="1">
                <a:latin typeface="Calibri" pitchFamily="34" charset="0"/>
              </a:rPr>
              <a:t>Energy</a:t>
            </a:r>
            <a:r>
              <a:rPr lang="pt-BR" dirty="0">
                <a:latin typeface="Calibri" pitchFamily="34" charset="0"/>
              </a:rPr>
              <a:t> </a:t>
            </a:r>
            <a:r>
              <a:rPr lang="pt-BR" dirty="0" err="1">
                <a:latin typeface="Calibri" pitchFamily="34" charset="0"/>
              </a:rPr>
              <a:t>Distribution</a:t>
            </a:r>
            <a:r>
              <a:rPr lang="pt-BR" dirty="0">
                <a:latin typeface="Calibri" pitchFamily="34" charset="0"/>
              </a:rPr>
              <a:t>) </a:t>
            </a:r>
            <a:r>
              <a:rPr lang="pt-BR" dirty="0" smtClean="0">
                <a:latin typeface="Calibri" pitchFamily="34" charset="0"/>
              </a:rPr>
              <a:t>dof122 </a:t>
            </a:r>
            <a:r>
              <a:rPr lang="pt-BR" dirty="0" err="1" smtClean="0">
                <a:latin typeface="Calibri" pitchFamily="34" charset="0"/>
              </a:rPr>
              <a:t>blazares</a:t>
            </a:r>
            <a:r>
              <a:rPr lang="pt-BR" dirty="0" smtClean="0">
                <a:latin typeface="Calibri" pitchFamily="34" charset="0"/>
              </a:rPr>
              <a:t>. </a:t>
            </a:r>
            <a:r>
              <a:rPr lang="pt-BR" dirty="0" err="1" smtClean="0">
                <a:latin typeface="Calibri" pitchFamily="34" charset="0"/>
              </a:rPr>
              <a:t>Before</a:t>
            </a:r>
            <a:r>
              <a:rPr lang="pt-BR" dirty="0" smtClean="0">
                <a:latin typeface="Calibri" pitchFamily="34" charset="0"/>
              </a:rPr>
              <a:t> Fermi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5" name="Chave esquerda 4"/>
          <p:cNvSpPr/>
          <p:nvPr/>
        </p:nvSpPr>
        <p:spPr>
          <a:xfrm rot="16200000">
            <a:off x="3024188" y="4833938"/>
            <a:ext cx="71437" cy="71913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Chave esquerda 5"/>
          <p:cNvSpPr/>
          <p:nvPr/>
        </p:nvSpPr>
        <p:spPr>
          <a:xfrm rot="16200000">
            <a:off x="6048375" y="4545013"/>
            <a:ext cx="71437" cy="12969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199" name="CaixaDeTexto 6"/>
          <p:cNvSpPr txBox="1">
            <a:spLocks noChangeArrowheads="1"/>
          </p:cNvSpPr>
          <p:nvPr/>
        </p:nvSpPr>
        <p:spPr bwMode="auto">
          <a:xfrm>
            <a:off x="2627313" y="5157788"/>
            <a:ext cx="1008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Rádio</a:t>
            </a:r>
          </a:p>
        </p:txBody>
      </p:sp>
      <p:sp>
        <p:nvSpPr>
          <p:cNvPr id="8200" name="CaixaDeTexto 7"/>
          <p:cNvSpPr txBox="1">
            <a:spLocks noChangeArrowheads="1"/>
          </p:cNvSpPr>
          <p:nvPr/>
        </p:nvSpPr>
        <p:spPr bwMode="auto">
          <a:xfrm>
            <a:off x="5580063" y="5157788"/>
            <a:ext cx="1008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Raios-</a:t>
            </a:r>
            <a:r>
              <a:rPr lang="pt-BR">
                <a:latin typeface="Symbol" pitchFamily="18" charset="2"/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Source List</a:t>
            </a:r>
            <a:endParaRPr lang="pt-BR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476375" y="1665288"/>
          <a:ext cx="6504384" cy="3780231"/>
        </p:xfrm>
        <a:graphic>
          <a:graphicData uri="http://schemas.openxmlformats.org/drawingml/2006/table">
            <a:tbl>
              <a:tblPr/>
              <a:tblGrid>
                <a:gridCol w="2219845"/>
                <a:gridCol w="847360"/>
                <a:gridCol w="716079"/>
                <a:gridCol w="787687"/>
                <a:gridCol w="644471"/>
                <a:gridCol w="644471"/>
                <a:gridCol w="644471"/>
              </a:tblGrid>
              <a:tr h="3932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err="1" smtClean="0">
                          <a:latin typeface="Verdana"/>
                        </a:rPr>
                        <a:t>Name</a:t>
                      </a:r>
                      <a:endParaRPr lang="pt-BR" sz="1800" b="1" i="0" u="none" strike="noStrike" dirty="0">
                        <a:latin typeface="Verdana"/>
                      </a:endParaRP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latin typeface="Symbol"/>
                        </a:rPr>
                        <a:t>a </a:t>
                      </a:r>
                      <a:r>
                        <a:rPr lang="pt-BR" sz="1800" b="1" i="0" u="none" strike="noStrike">
                          <a:latin typeface="Verdana"/>
                        </a:rPr>
                        <a:t>(h)</a:t>
                      </a:r>
                      <a:endParaRPr lang="pt-BR" sz="1800" b="1" i="0" u="none" strike="noStrike">
                        <a:latin typeface="Symbol"/>
                      </a:endParaRP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latin typeface="Symbol"/>
                        </a:rPr>
                        <a:t>a </a:t>
                      </a:r>
                      <a:r>
                        <a:rPr lang="pt-BR" sz="1800" b="1" i="0" u="none" strike="noStrike" dirty="0">
                          <a:latin typeface="Verdana"/>
                        </a:rPr>
                        <a:t>(m)</a:t>
                      </a:r>
                      <a:endParaRPr lang="pt-BR" sz="1800" b="1" i="0" u="none" strike="noStrike" dirty="0">
                        <a:latin typeface="Symbol"/>
                      </a:endParaRP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latin typeface="Symbol"/>
                        </a:rPr>
                        <a:t>a </a:t>
                      </a:r>
                      <a:r>
                        <a:rPr lang="pt-BR" sz="1800" b="1" i="0" u="none" strike="noStrike">
                          <a:latin typeface="Verdana"/>
                        </a:rPr>
                        <a:t>(s)</a:t>
                      </a:r>
                      <a:endParaRPr lang="pt-BR" sz="1800" b="1" i="0" u="none" strike="noStrike">
                        <a:latin typeface="Symbol"/>
                      </a:endParaRP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latin typeface="Symbol"/>
                        </a:rPr>
                        <a:t>d </a:t>
                      </a:r>
                      <a:r>
                        <a:rPr lang="pt-BR" sz="1800" b="1" i="0" u="none" strike="noStrike" dirty="0">
                          <a:latin typeface="Verdana"/>
                        </a:rPr>
                        <a:t>(g)</a:t>
                      </a:r>
                      <a:endParaRPr lang="pt-BR" sz="1800" b="1" i="0" u="none" strike="noStrike" dirty="0">
                        <a:latin typeface="Symbol"/>
                      </a:endParaRP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latin typeface="Symbol"/>
                        </a:rPr>
                        <a:t>d </a:t>
                      </a:r>
                      <a:r>
                        <a:rPr lang="pt-BR" sz="1800" b="1" i="0" u="none" strike="noStrike" dirty="0">
                          <a:latin typeface="Verdana"/>
                        </a:rPr>
                        <a:t>(')</a:t>
                      </a:r>
                      <a:endParaRPr lang="pt-BR" sz="1800" b="1" i="0" u="none" strike="noStrike" dirty="0">
                        <a:latin typeface="Symbol"/>
                      </a:endParaRP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latin typeface="Symbol"/>
                        </a:rPr>
                        <a:t>d </a:t>
                      </a:r>
                      <a:r>
                        <a:rPr lang="pt-BR" sz="1800" b="1" i="0" u="none" strike="noStrike">
                          <a:latin typeface="Verdana"/>
                        </a:rPr>
                        <a:t>(")</a:t>
                      </a:r>
                      <a:endParaRPr lang="pt-BR" sz="1800" b="1" i="0" u="none" strike="noStrike">
                        <a:latin typeface="Symbol"/>
                      </a:endParaRPr>
                    </a:p>
                  </a:txBody>
                  <a:tcPr marL="8389" marR="8389" marT="83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79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latin typeface="Verdana"/>
                        </a:rPr>
                        <a:t>PKS 0537-441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latin typeface="Verdana"/>
                        </a:rPr>
                        <a:t>5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38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54.4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-44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5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9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79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latin typeface="Verdana"/>
                        </a:rPr>
                        <a:t>PKS 0727-11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7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30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19.1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-11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41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13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79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latin typeface="Verdana"/>
                        </a:rPr>
                        <a:t>OJ 287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8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54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48.8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20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6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31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79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latin typeface="Verdana"/>
                        </a:rPr>
                        <a:t>3C 273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12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29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6.6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2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3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8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79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latin typeface="Verdana"/>
                        </a:rPr>
                        <a:t>3C 279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12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56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11.1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-5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47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22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79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latin typeface="Verdana"/>
                        </a:rPr>
                        <a:t>PKS 1510-089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15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latin typeface="Verdana"/>
                        </a:rPr>
                        <a:t>12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50.5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-9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5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60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79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latin typeface="Verdana"/>
                        </a:rPr>
                        <a:t>AP Lib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15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latin typeface="Verdana"/>
                        </a:rPr>
                        <a:t>17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41.8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-24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22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20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79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latin typeface="Verdana"/>
                        </a:rPr>
                        <a:t>SgrA*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17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latin typeface="Verdana"/>
                        </a:rPr>
                        <a:t>45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40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-29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0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28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79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latin typeface="Verdana"/>
                        </a:rPr>
                        <a:t>OT 081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17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51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32.8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9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39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1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79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latin typeface="Verdana"/>
                        </a:rPr>
                        <a:t>4C 11.69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22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32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36.4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11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43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51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79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latin typeface="Verdana"/>
                        </a:rPr>
                        <a:t>3C 454.3</a:t>
                      </a:r>
                    </a:p>
                  </a:txBody>
                  <a:tcPr marL="8389" marR="8389" marT="83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22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53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57.7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16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latin typeface="Verdana"/>
                        </a:rPr>
                        <a:t>8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latin typeface="Verdana"/>
                        </a:rPr>
                        <a:t>54</a:t>
                      </a:r>
                    </a:p>
                  </a:txBody>
                  <a:tcPr marL="8389" marR="8389" marT="83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Conector de seta reta 5"/>
          <p:cNvCxnSpPr/>
          <p:nvPr/>
        </p:nvCxnSpPr>
        <p:spPr>
          <a:xfrm>
            <a:off x="357158" y="3143248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357158" y="3427412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357158" y="3713164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do it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Radio monitoring</a:t>
            </a:r>
          </a:p>
          <a:p>
            <a:r>
              <a:rPr lang="en-US" dirty="0" err="1" smtClean="0"/>
              <a:t>Polarimetric</a:t>
            </a:r>
            <a:r>
              <a:rPr lang="en-US" dirty="0" smtClean="0"/>
              <a:t> monitoring</a:t>
            </a:r>
          </a:p>
          <a:p>
            <a:endParaRPr lang="en-US" dirty="0" smtClean="0"/>
          </a:p>
          <a:p>
            <a:r>
              <a:rPr lang="en-US" dirty="0" smtClean="0"/>
              <a:t>To compare</a:t>
            </a:r>
          </a:p>
          <a:p>
            <a:endParaRPr lang="en-US" dirty="0" smtClean="0"/>
          </a:p>
          <a:p>
            <a:r>
              <a:rPr lang="en-US" dirty="0" smtClean="0"/>
              <a:t>Fermi Light curve</a:t>
            </a:r>
          </a:p>
          <a:p>
            <a:r>
              <a:rPr lang="en-US" dirty="0" smtClean="0"/>
              <a:t>Others programs</a:t>
            </a:r>
          </a:p>
          <a:p>
            <a:endParaRPr lang="en-US" dirty="0" smtClean="0"/>
          </a:p>
          <a:p>
            <a:r>
              <a:rPr lang="en-US" dirty="0" smtClean="0"/>
              <a:t>FAST </a:t>
            </a:r>
            <a:r>
              <a:rPr lang="en-US" dirty="0" err="1" smtClean="0"/>
              <a:t>Comunication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1056" y="1338282"/>
            <a:ext cx="4610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4406900"/>
            <a:ext cx="7772400" cy="1362075"/>
          </a:xfrm>
        </p:spPr>
        <p:txBody>
          <a:bodyPr/>
          <a:lstStyle/>
          <a:p>
            <a:r>
              <a:rPr lang="en-US" dirty="0" smtClean="0"/>
              <a:t>Observations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64677"/>
            <a:ext cx="5072098" cy="609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/>
              <a:t>Radio Observations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7mm (43 GHz) observations at Itapetinga radio observatory (Atibaia, Brazil)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Monthly Basis:</a:t>
            </a:r>
          </a:p>
          <a:p>
            <a:pPr lvl="1">
              <a:defRPr/>
            </a:pPr>
            <a:r>
              <a:rPr lang="pt-BR" dirty="0" smtClean="0"/>
              <a:t>1510-089: between 2011 and 2013</a:t>
            </a:r>
          </a:p>
          <a:p>
            <a:pPr lvl="1">
              <a:defRPr/>
            </a:pPr>
            <a:r>
              <a:rPr lang="pt-BR" dirty="0"/>
              <a:t>3C279: between 2009 e 2013</a:t>
            </a:r>
            <a:endParaRPr lang="pt-B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Beam size: 2.4 arc minute (Point source)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Flux Calibrators: VirgoA(Primary) e SgrB2 Main (Secundary)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12081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/>
              <a:t>Scan Method (on-the-fly)</a:t>
            </a:r>
          </a:p>
        </p:txBody>
      </p:sp>
      <p:sp>
        <p:nvSpPr>
          <p:cNvPr id="14340" name="CaixaDeTexto 3"/>
          <p:cNvSpPr txBox="1">
            <a:spLocks noChangeArrowheads="1"/>
          </p:cNvSpPr>
          <p:nvPr/>
        </p:nvSpPr>
        <p:spPr bwMode="auto">
          <a:xfrm>
            <a:off x="1547813" y="6300788"/>
            <a:ext cx="6624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dirty="0" smtClean="0">
                <a:latin typeface="Calibri" pitchFamily="34" charset="0"/>
              </a:rPr>
              <a:t>90 minutes </a:t>
            </a:r>
            <a:r>
              <a:rPr lang="pt-BR" altLang="pt-BR" dirty="0" err="1" smtClean="0">
                <a:latin typeface="Calibri" pitchFamily="34" charset="0"/>
              </a:rPr>
              <a:t>of</a:t>
            </a:r>
            <a:r>
              <a:rPr lang="pt-BR" altLang="pt-BR" dirty="0" smtClean="0">
                <a:latin typeface="Calibri" pitchFamily="34" charset="0"/>
              </a:rPr>
              <a:t> observation </a:t>
            </a:r>
            <a:r>
              <a:rPr lang="pt-BR" altLang="pt-BR" dirty="0" err="1" smtClean="0">
                <a:latin typeface="Calibri" pitchFamily="34" charset="0"/>
              </a:rPr>
              <a:t>of</a:t>
            </a:r>
            <a:r>
              <a:rPr lang="pt-BR" altLang="pt-BR" dirty="0" smtClean="0">
                <a:latin typeface="Calibri" pitchFamily="34" charset="0"/>
              </a:rPr>
              <a:t> 3C279</a:t>
            </a:r>
            <a:endParaRPr lang="pt-BR" altLang="pt-BR" dirty="0">
              <a:latin typeface="Calibri" pitchFamily="34" charset="0"/>
            </a:endParaRPr>
          </a:p>
        </p:txBody>
      </p:sp>
      <p:sp>
        <p:nvSpPr>
          <p:cNvPr id="14341" name="Retângulo 4"/>
          <p:cNvSpPr>
            <a:spLocks noChangeArrowheads="1"/>
          </p:cNvSpPr>
          <p:nvPr/>
        </p:nvSpPr>
        <p:spPr bwMode="auto">
          <a:xfrm>
            <a:off x="179512" y="1196752"/>
            <a:ext cx="84978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/>
            <a:r>
              <a:rPr lang="pt-BR" altLang="pt-BR" dirty="0" smtClean="0"/>
              <a:t>Scan at elevation </a:t>
            </a:r>
            <a:r>
              <a:rPr lang="pt-BR" altLang="pt-BR" dirty="0" err="1" smtClean="0"/>
              <a:t>and</a:t>
            </a:r>
            <a:r>
              <a:rPr lang="pt-BR" altLang="pt-BR" dirty="0" smtClean="0"/>
              <a:t> </a:t>
            </a:r>
            <a:r>
              <a:rPr lang="pt-BR" altLang="pt-BR" dirty="0" err="1" smtClean="0"/>
              <a:t>azimuth</a:t>
            </a:r>
            <a:r>
              <a:rPr lang="pt-BR" altLang="pt-BR" dirty="0" smtClean="0"/>
              <a:t>			 </a:t>
            </a:r>
            <a:r>
              <a:rPr lang="pt-BR" altLang="pt-BR" dirty="0" err="1" smtClean="0"/>
              <a:t>Scan</a:t>
            </a:r>
            <a:r>
              <a:rPr lang="pt-BR" altLang="pt-BR" dirty="0" smtClean="0"/>
              <a:t> time: 20 </a:t>
            </a:r>
            <a:r>
              <a:rPr lang="pt-BR" altLang="pt-BR" dirty="0" err="1" smtClean="0"/>
              <a:t>seconds</a:t>
            </a:r>
            <a:endParaRPr lang="pt-BR" altLang="pt-BR" dirty="0"/>
          </a:p>
          <a:p>
            <a:pPr lvl="1" eaLnBrk="1" hangingPunct="1"/>
            <a:r>
              <a:rPr lang="pt-BR" altLang="pt-BR" dirty="0" smtClean="0"/>
              <a:t>Scan Amplitude: </a:t>
            </a:r>
            <a:r>
              <a:rPr lang="pt-BR" altLang="pt-BR" dirty="0"/>
              <a:t>30 </a:t>
            </a:r>
            <a:r>
              <a:rPr lang="pt-BR" altLang="pt-BR" dirty="0" err="1" smtClean="0"/>
              <a:t>arcminute</a:t>
            </a:r>
            <a:r>
              <a:rPr lang="pt-BR" altLang="pt-BR" dirty="0" smtClean="0"/>
              <a:t>			 </a:t>
            </a:r>
            <a:r>
              <a:rPr lang="pt-BR" altLang="pt-BR" dirty="0" err="1" smtClean="0"/>
              <a:t>Scan</a:t>
            </a:r>
            <a:r>
              <a:rPr lang="pt-BR" altLang="pt-BR" dirty="0" smtClean="0"/>
              <a:t> </a:t>
            </a:r>
            <a:r>
              <a:rPr lang="pt-BR" altLang="pt-BR" dirty="0" err="1" smtClean="0"/>
              <a:t>Points</a:t>
            </a:r>
            <a:r>
              <a:rPr lang="pt-BR" altLang="pt-BR" dirty="0" smtClean="0"/>
              <a:t>: 81			</a:t>
            </a:r>
          </a:p>
          <a:p>
            <a:pPr lvl="1" eaLnBrk="1" hangingPunct="1"/>
            <a:endParaRPr lang="pt-BR" altLang="pt-BR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7407" y="1772816"/>
            <a:ext cx="5438514" cy="456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8854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Blazars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luminosity AGNs</a:t>
            </a:r>
          </a:p>
          <a:p>
            <a:r>
              <a:rPr lang="en-US" dirty="0" smtClean="0"/>
              <a:t>Bright at radio wavelengths.</a:t>
            </a:r>
          </a:p>
          <a:p>
            <a:r>
              <a:rPr lang="en-US" dirty="0" smtClean="0"/>
              <a:t>VVO </a:t>
            </a:r>
            <a:r>
              <a:rPr lang="en-US" dirty="0" smtClean="0"/>
              <a:t>and BL </a:t>
            </a:r>
            <a:r>
              <a:rPr lang="en-US" dirty="0" err="1" smtClean="0"/>
              <a:t>Lacs</a:t>
            </a:r>
            <a:r>
              <a:rPr lang="en-US" dirty="0" smtClean="0"/>
              <a:t> -</a:t>
            </a:r>
            <a:r>
              <a:rPr lang="en-US" dirty="0" smtClean="0"/>
              <a:t> </a:t>
            </a:r>
            <a:r>
              <a:rPr lang="en-US" dirty="0" smtClean="0"/>
              <a:t>shows variability at all wavelengths. </a:t>
            </a:r>
          </a:p>
          <a:p>
            <a:r>
              <a:rPr lang="en-US" dirty="0" smtClean="0"/>
              <a:t>Small angle between the jet and the line of sight</a:t>
            </a:r>
          </a:p>
          <a:p>
            <a:r>
              <a:rPr lang="en-US" dirty="0" smtClean="0"/>
              <a:t>Therefore, </a:t>
            </a:r>
            <a:r>
              <a:rPr lang="en-US" dirty="0" err="1" smtClean="0"/>
              <a:t>blazars</a:t>
            </a:r>
            <a:r>
              <a:rPr lang="en-US" dirty="0" smtClean="0"/>
              <a:t> were </a:t>
            </a:r>
            <a:r>
              <a:rPr lang="en-US" dirty="0" smtClean="0"/>
              <a:t>intensively monitoring at cm wavelength.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ROPK (former ROI)</a:t>
            </a:r>
            <a:endParaRPr lang="pt-BR" dirty="0"/>
          </a:p>
        </p:txBody>
      </p:sp>
      <p:pic>
        <p:nvPicPr>
          <p:cNvPr id="3" name="Picture 3" descr="C:\Users\beaklini\Desktop\backup\beaklini\Downloads\IAG-USP 101220\Pen Drive - Maio 2010\Fotos - Atibaia\CIMG08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1"/>
            <a:ext cx="2857520" cy="3810027"/>
          </a:xfrm>
          <a:prstGeom prst="rect">
            <a:avLst/>
          </a:prstGeom>
          <a:noFill/>
        </p:spPr>
      </p:pic>
      <p:pic>
        <p:nvPicPr>
          <p:cNvPr id="4" name="Picture 5" descr="Resultado de imagem para Itapetinga ObservatÃ³r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643620"/>
            <a:ext cx="4791518" cy="3499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Optical Polarimetric Observation </a:t>
            </a:r>
            <a:br>
              <a:rPr lang="pt-BR" dirty="0" smtClean="0"/>
            </a:br>
            <a:r>
              <a:rPr lang="pt-BR" dirty="0" smtClean="0"/>
              <a:t>(R Band)</a:t>
            </a:r>
          </a:p>
        </p:txBody>
      </p:sp>
      <p:sp>
        <p:nvSpPr>
          <p:cNvPr id="16387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pt-BR" sz="2400" dirty="0" smtClean="0"/>
              <a:t>Observations at Pico dos Dias Observatory</a:t>
            </a:r>
          </a:p>
          <a:p>
            <a:pPr eaLnBrk="1" hangingPunct="1"/>
            <a:endParaRPr lang="en-US" altLang="pt-BR" sz="2400" dirty="0" smtClean="0"/>
          </a:p>
          <a:p>
            <a:pPr eaLnBrk="1" hangingPunct="1"/>
            <a:r>
              <a:rPr lang="en-US" altLang="pt-BR" sz="2400" dirty="0" smtClean="0"/>
              <a:t>Between 2009 and2013 for both sources .</a:t>
            </a:r>
          </a:p>
          <a:p>
            <a:pPr eaLnBrk="1" hangingPunct="1"/>
            <a:endParaRPr lang="en-US" altLang="pt-BR" sz="2400" dirty="0" smtClean="0"/>
          </a:p>
          <a:p>
            <a:pPr eaLnBrk="1" hangingPunct="1"/>
            <a:r>
              <a:rPr lang="en-US" altLang="pt-BR" sz="2400" dirty="0" smtClean="0"/>
              <a:t>Imaging </a:t>
            </a:r>
            <a:r>
              <a:rPr lang="en-US" altLang="pt-BR" sz="2400" dirty="0" err="1" smtClean="0"/>
              <a:t>Polarimeter</a:t>
            </a:r>
            <a:r>
              <a:rPr lang="en-US" altLang="pt-BR" sz="2400" dirty="0" smtClean="0"/>
              <a:t> IAGPOL (</a:t>
            </a:r>
            <a:r>
              <a:rPr lang="en-US" altLang="pt-BR" sz="2400" dirty="0" err="1" smtClean="0"/>
              <a:t>Magalhaes</a:t>
            </a:r>
            <a:r>
              <a:rPr lang="en-US" altLang="pt-BR" sz="2400" dirty="0" smtClean="0"/>
              <a:t> et al.1996).</a:t>
            </a:r>
          </a:p>
          <a:p>
            <a:pPr lvl="1"/>
            <a:r>
              <a:rPr lang="en-US" altLang="pt-BR" sz="2000" dirty="0" smtClean="0"/>
              <a:t>The </a:t>
            </a:r>
            <a:r>
              <a:rPr lang="en-US" altLang="pt-BR" sz="2000" dirty="0" err="1" smtClean="0"/>
              <a:t>polarimeter</a:t>
            </a:r>
            <a:r>
              <a:rPr lang="en-US" altLang="pt-BR" sz="2000" dirty="0" smtClean="0"/>
              <a:t> consists of a </a:t>
            </a:r>
            <a:r>
              <a:rPr lang="en-US" altLang="pt-BR" sz="2000" dirty="0" err="1" smtClean="0"/>
              <a:t>rotable</a:t>
            </a:r>
            <a:r>
              <a:rPr lang="en-US" altLang="pt-BR" sz="2000" dirty="0" smtClean="0"/>
              <a:t>, achromatic half-wave retarder, followed by a calcite </a:t>
            </a:r>
            <a:r>
              <a:rPr lang="en-US" altLang="pt-BR" sz="2000" dirty="0" err="1" smtClean="0"/>
              <a:t>Savart</a:t>
            </a:r>
            <a:r>
              <a:rPr lang="en-US" altLang="pt-BR" sz="2000" dirty="0" smtClean="0"/>
              <a:t> plate.</a:t>
            </a:r>
          </a:p>
          <a:p>
            <a:pPr eaLnBrk="1" hangingPunct="1"/>
            <a:endParaRPr lang="en-US" altLang="pt-BR" sz="2400" dirty="0" smtClean="0"/>
          </a:p>
          <a:p>
            <a:pPr eaLnBrk="1" hangingPunct="1"/>
            <a:r>
              <a:rPr lang="en-US" altLang="pt-BR" sz="2400" dirty="0" smtClean="0"/>
              <a:t>Data Reduction: IRAF PCCDPACK package (</a:t>
            </a:r>
            <a:r>
              <a:rPr lang="en-US" altLang="pt-BR" sz="2400" dirty="0" err="1" smtClean="0"/>
              <a:t>Pereyra</a:t>
            </a:r>
            <a:r>
              <a:rPr lang="en-US" altLang="pt-BR" sz="2400" dirty="0" smtClean="0"/>
              <a:t> 2000).</a:t>
            </a:r>
          </a:p>
        </p:txBody>
      </p:sp>
    </p:spTree>
    <p:extLst>
      <p:ext uri="{BB962C8B-B14F-4D97-AF65-F5344CB8AC3E}">
        <p14:creationId xmlns="" xmlns:p14="http://schemas.microsoft.com/office/powerpoint/2010/main" val="408563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/>
              <a:t>3C279</a:t>
            </a:r>
          </a:p>
        </p:txBody>
      </p:sp>
      <p:pic>
        <p:nvPicPr>
          <p:cNvPr id="17411" name="Imagem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341438"/>
            <a:ext cx="5280025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5013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Can we recovery Magnitude information?</a:t>
            </a:r>
            <a:endParaRPr lang="pt-B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536132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4149080"/>
            <a:ext cx="555174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79512" y="60212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Beaklini 2012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51520" y="2204864"/>
            <a:ext cx="161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3C279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51520" y="4725144"/>
            <a:ext cx="161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1510-089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51520" y="638132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SMARTS data: </a:t>
            </a:r>
            <a:r>
              <a:rPr lang="pt-BR" dirty="0" err="1" smtClean="0"/>
              <a:t>Bonning</a:t>
            </a:r>
            <a:r>
              <a:rPr lang="pt-BR" dirty="0" smtClean="0"/>
              <a:t> </a:t>
            </a:r>
            <a:r>
              <a:rPr lang="pt-BR" dirty="0" err="1" smtClean="0"/>
              <a:t>et</a:t>
            </a:r>
            <a:r>
              <a:rPr lang="pt-BR" dirty="0" smtClean="0"/>
              <a:t> al. 2008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7092280" y="5589240"/>
            <a:ext cx="2232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Small </a:t>
            </a:r>
            <a:r>
              <a:rPr lang="pt-BR" dirty="0" err="1" smtClean="0"/>
              <a:t>and</a:t>
            </a:r>
            <a:endParaRPr lang="pt-BR" dirty="0" smtClean="0"/>
          </a:p>
          <a:p>
            <a:r>
              <a:rPr lang="en-US" dirty="0" smtClean="0"/>
              <a:t>Moderate Aperture Research Telescope System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8237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OPD - IAGPOL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862157"/>
            <a:ext cx="52959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36115"/>
            <a:ext cx="5072098" cy="609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dirty="0" smtClean="0"/>
              <a:t>3C273 -</a:t>
            </a:r>
          </a:p>
        </p:txBody>
      </p:sp>
      <p:pic>
        <p:nvPicPr>
          <p:cNvPr id="20483" name="Imagem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7084" y="1412875"/>
            <a:ext cx="5818188" cy="490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ta para a direita 3"/>
          <p:cNvSpPr/>
          <p:nvPr/>
        </p:nvSpPr>
        <p:spPr>
          <a:xfrm>
            <a:off x="3851275" y="2205038"/>
            <a:ext cx="431800" cy="2873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3924300" y="3860800"/>
            <a:ext cx="431800" cy="2873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2555875" y="3789363"/>
            <a:ext cx="1295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 err="1" smtClean="0"/>
              <a:t>Setember</a:t>
            </a:r>
            <a:endParaRPr lang="pt-BR" dirty="0"/>
          </a:p>
          <a:p>
            <a:r>
              <a:rPr lang="pt-BR" dirty="0"/>
              <a:t>2009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2771775" y="2133600"/>
            <a:ext cx="936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 err="1" smtClean="0"/>
              <a:t>March</a:t>
            </a:r>
            <a:endParaRPr lang="pt-BR" dirty="0"/>
          </a:p>
          <a:p>
            <a:r>
              <a:rPr lang="pt-BR" dirty="0"/>
              <a:t>2010</a:t>
            </a:r>
          </a:p>
        </p:txBody>
      </p:sp>
      <p:sp>
        <p:nvSpPr>
          <p:cNvPr id="20488" name="CaixaDeTexto 7"/>
          <p:cNvSpPr txBox="1">
            <a:spLocks noChangeArrowheads="1"/>
          </p:cNvSpPr>
          <p:nvPr/>
        </p:nvSpPr>
        <p:spPr bwMode="auto">
          <a:xfrm>
            <a:off x="1357290" y="6143644"/>
            <a:ext cx="6911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180 days delays. </a:t>
            </a:r>
            <a:r>
              <a:rPr lang="en-US" dirty="0" smtClean="0"/>
              <a:t>High energy coming first</a:t>
            </a:r>
            <a:endParaRPr lang="en-US" dirty="0" smtClean="0"/>
          </a:p>
          <a:p>
            <a:r>
              <a:rPr lang="en-US" dirty="0" err="1" smtClean="0"/>
              <a:t>Beaklini</a:t>
            </a:r>
            <a:r>
              <a:rPr lang="en-US" dirty="0" smtClean="0"/>
              <a:t> &amp; Abraham 2014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143512"/>
            <a:ext cx="244675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DCF Method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85926"/>
            <a:ext cx="6457350" cy="401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1357290" y="5786454"/>
            <a:ext cx="2561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Beaklini</a:t>
            </a:r>
            <a:r>
              <a:rPr lang="en-US" dirty="0" smtClean="0"/>
              <a:t> &amp; Abraham 2014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796227" y="1142984"/>
            <a:ext cx="2225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Edelson</a:t>
            </a:r>
            <a:r>
              <a:rPr lang="en-US" dirty="0" smtClean="0"/>
              <a:t> &amp; </a:t>
            </a:r>
            <a:r>
              <a:rPr lang="en-US" dirty="0" err="1" smtClean="0"/>
              <a:t>Krolik</a:t>
            </a:r>
            <a:r>
              <a:rPr lang="en-US" dirty="0" smtClean="0"/>
              <a:t> 1988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5857892"/>
            <a:ext cx="21937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0"/>
            <a:ext cx="5715040" cy="1143000"/>
          </a:xfrm>
        </p:spPr>
        <p:txBody>
          <a:bodyPr/>
          <a:lstStyle/>
          <a:p>
            <a:r>
              <a:rPr lang="en-US" dirty="0" smtClean="0"/>
              <a:t>3C273 jet</a:t>
            </a:r>
            <a:endParaRPr lang="pt-BR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071546"/>
            <a:ext cx="3133729" cy="479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5715008" y="621508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Abraham &amp; Romero 1999</a:t>
            </a:r>
            <a:endParaRPr lang="pt-BR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357298"/>
            <a:ext cx="461599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285720" y="578645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Jortstad</a:t>
            </a:r>
            <a:r>
              <a:rPr lang="en-US" dirty="0" smtClean="0"/>
              <a:t> et al. 2013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000760" y="285728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Período</a:t>
            </a:r>
            <a:r>
              <a:rPr lang="en-US" sz="2400" dirty="0" smtClean="0"/>
              <a:t> de 16 </a:t>
            </a:r>
            <a:r>
              <a:rPr lang="en-US" sz="2400" dirty="0" err="1" smtClean="0"/>
              <a:t>anos</a:t>
            </a:r>
            <a:endParaRPr lang="pt-BR" sz="2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071802" y="5572140"/>
            <a:ext cx="26432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Marscehr</a:t>
            </a:r>
            <a:r>
              <a:rPr lang="en-US" dirty="0" smtClean="0"/>
              <a:t> &amp; Gear 1985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3071802" y="5643578"/>
            <a:ext cx="2214578" cy="857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3C273</a:t>
            </a:r>
            <a:endParaRPr lang="pt-B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57363"/>
            <a:ext cx="7143800" cy="442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214282" y="621508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Beaklini</a:t>
            </a:r>
            <a:r>
              <a:rPr lang="en-US" dirty="0" smtClean="0"/>
              <a:t> &amp; Abraham 2014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Looking</a:t>
            </a:r>
            <a:r>
              <a:rPr lang="pt-BR" dirty="0" smtClean="0"/>
              <a:t> “</a:t>
            </a:r>
            <a:r>
              <a:rPr lang="pt-BR" dirty="0" err="1" smtClean="0"/>
              <a:t>inside</a:t>
            </a:r>
            <a:r>
              <a:rPr lang="pt-BR" dirty="0" smtClean="0"/>
              <a:t>”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jet</a:t>
            </a:r>
            <a:endParaRPr lang="pt-BR" dirty="0"/>
          </a:p>
        </p:txBody>
      </p:sp>
      <p:pic>
        <p:nvPicPr>
          <p:cNvPr id="3" name="Imagem 2" descr="nrao18cf1_final2-1024x7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556792"/>
            <a:ext cx="6014038" cy="450465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23528" y="6057781"/>
            <a:ext cx="84249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err="1" smtClean="0"/>
              <a:t>Image</a:t>
            </a:r>
            <a:r>
              <a:rPr lang="pt-BR" sz="2200" dirty="0" smtClean="0"/>
              <a:t> </a:t>
            </a:r>
            <a:r>
              <a:rPr lang="pt-BR" sz="2200" dirty="0" err="1" smtClean="0"/>
              <a:t>Credit</a:t>
            </a:r>
            <a:r>
              <a:rPr lang="pt-BR" sz="2200" dirty="0" smtClean="0"/>
              <a:t>: NRAO  </a:t>
            </a:r>
            <a:r>
              <a:rPr lang="pt-BR" sz="2200" dirty="0" err="1" smtClean="0"/>
              <a:t>website</a:t>
            </a:r>
            <a:r>
              <a:rPr lang="pt-BR" sz="2200" dirty="0" smtClean="0"/>
              <a:t>. </a:t>
            </a:r>
            <a:r>
              <a:rPr lang="pt-BR" sz="2200" dirty="0" err="1" smtClean="0"/>
              <a:t>Gallery</a:t>
            </a:r>
            <a:endParaRPr lang="pt-BR" sz="2200" dirty="0" smtClean="0"/>
          </a:p>
          <a:p>
            <a:r>
              <a:rPr lang="pt-BR" sz="2400" dirty="0" smtClean="0">
                <a:hlinkClick r:id="rId3"/>
              </a:rPr>
              <a:t>https://public.nrao.edu/gallery/agns-seen-at-different-angles/</a:t>
            </a:r>
            <a:endParaRPr lang="pt-B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204864"/>
            <a:ext cx="3419872" cy="1143000"/>
          </a:xfrm>
        </p:spPr>
        <p:txBody>
          <a:bodyPr/>
          <a:lstStyle/>
          <a:p>
            <a:r>
              <a:rPr lang="pt-BR" dirty="0" smtClean="0"/>
              <a:t>3C279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1691"/>
            <a:ext cx="3880073" cy="661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563888" y="2060848"/>
            <a:ext cx="960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SMARTS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347864" y="3429000"/>
            <a:ext cx="125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Fermi/LAT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71472" y="6072206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Beaklini</a:t>
            </a:r>
            <a:r>
              <a:rPr lang="en-US" dirty="0" smtClean="0"/>
              <a:t> et al. 2019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29352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3C279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85720" y="6215082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Beaklini</a:t>
            </a:r>
            <a:r>
              <a:rPr lang="en-US" dirty="0" smtClean="0"/>
              <a:t> et al. 2019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7215238" cy="476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Time Delay Radio-Gamma: 3C279</a:t>
            </a:r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15630"/>
            <a:ext cx="2920355" cy="485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67544" y="602128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150 </a:t>
            </a:r>
            <a:r>
              <a:rPr lang="pt-BR" dirty="0" err="1" smtClean="0"/>
              <a:t>days</a:t>
            </a:r>
            <a:r>
              <a:rPr lang="pt-BR" dirty="0" smtClean="0"/>
              <a:t> </a:t>
            </a:r>
            <a:r>
              <a:rPr lang="pt-BR" dirty="0" err="1" smtClean="0"/>
              <a:t>delay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7812360" y="134076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DCF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28596" y="6274378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Beaklini</a:t>
            </a:r>
            <a:r>
              <a:rPr lang="en-US" dirty="0" smtClean="0"/>
              <a:t> et al. 2019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928802"/>
            <a:ext cx="46005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2655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QxU Plane</a:t>
            </a:r>
            <a:endParaRPr lang="pt-B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049" y="1484784"/>
            <a:ext cx="567450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85720" y="6215082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Beaklini</a:t>
            </a:r>
            <a:r>
              <a:rPr lang="en-US" dirty="0" smtClean="0"/>
              <a:t> et al. 2019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56050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pt-BR" dirty="0" smtClean="0"/>
              <a:t>PKS 1510-089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1068660"/>
            <a:ext cx="4943475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79512" y="5877272"/>
            <a:ext cx="2677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Beaklini et al. 2017 </a:t>
            </a:r>
            <a:endParaRPr lang="en-US" dirty="0"/>
          </a:p>
        </p:txBody>
      </p:sp>
      <p:sp>
        <p:nvSpPr>
          <p:cNvPr id="5" name="Retângulo 4"/>
          <p:cNvSpPr/>
          <p:nvPr/>
        </p:nvSpPr>
        <p:spPr>
          <a:xfrm>
            <a:off x="683568" y="2492896"/>
            <a:ext cx="960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SMARTS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39552" y="3645024"/>
            <a:ext cx="125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Fermi/LAT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53791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PKS1510-089</a:t>
            </a:r>
            <a:endParaRPr lang="pt-B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43050"/>
            <a:ext cx="6858048" cy="479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214282" y="6286520"/>
            <a:ext cx="314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Beaklini</a:t>
            </a:r>
            <a:r>
              <a:rPr lang="en-US" dirty="0" smtClean="0"/>
              <a:t> et al. 2017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Time Delay – Radio-Gamma:1510-089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9" y="2541588"/>
            <a:ext cx="4412283" cy="268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827584" y="551723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Delay of  </a:t>
            </a:r>
            <a:r>
              <a:rPr lang="en-US" dirty="0" smtClean="0">
                <a:sym typeface="Symbol"/>
              </a:rPr>
              <a:t></a:t>
            </a:r>
            <a:r>
              <a:rPr lang="en-US" dirty="0" smtClean="0"/>
              <a:t> 55 days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204864"/>
            <a:ext cx="4270583" cy="334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1607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071546"/>
            <a:ext cx="7072362" cy="405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PKS1510-089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500430" y="6215082"/>
            <a:ext cx="314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Beaklini</a:t>
            </a:r>
            <a:r>
              <a:rPr lang="en-US" dirty="0" smtClean="0"/>
              <a:t> et al. 2017</a:t>
            </a:r>
            <a:endParaRPr lang="pt-BR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071678"/>
            <a:ext cx="242889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00437"/>
            <a:ext cx="2214578" cy="100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994" y="5020638"/>
            <a:ext cx="53896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PD x Magnitude relation</a:t>
            </a:r>
            <a:endParaRPr lang="pt-B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212" y="1775594"/>
            <a:ext cx="5552052" cy="323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83568" y="580526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Similar result was found by Sasada et al.(2011) and Ikijiri et al.(2011). 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09478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166" y="-24"/>
            <a:ext cx="5016726" cy="4500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Instrumentation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Relativitisc</a:t>
            </a:r>
            <a:r>
              <a:rPr lang="pt-BR" dirty="0" smtClean="0"/>
              <a:t> </a:t>
            </a:r>
            <a:r>
              <a:rPr lang="pt-BR" dirty="0" err="1" smtClean="0"/>
              <a:t>Effects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Beaming</a:t>
            </a:r>
            <a:r>
              <a:rPr lang="pt-BR" dirty="0" smtClean="0"/>
              <a:t> </a:t>
            </a:r>
            <a:r>
              <a:rPr lang="pt-BR" dirty="0" err="1" smtClean="0"/>
              <a:t>effects</a:t>
            </a:r>
            <a:r>
              <a:rPr lang="pt-BR" dirty="0" smtClean="0"/>
              <a:t> </a:t>
            </a:r>
          </a:p>
          <a:p>
            <a:pPr lvl="1"/>
            <a:r>
              <a:rPr lang="pt-BR" dirty="0" smtClean="0"/>
              <a:t>(</a:t>
            </a:r>
            <a:r>
              <a:rPr lang="pt-BR" dirty="0" err="1" smtClean="0"/>
              <a:t>Rees</a:t>
            </a:r>
            <a:r>
              <a:rPr lang="pt-BR" dirty="0" smtClean="0"/>
              <a:t> 1966; </a:t>
            </a:r>
            <a:r>
              <a:rPr lang="pt-BR" dirty="0" err="1" smtClean="0"/>
              <a:t>Blandford</a:t>
            </a:r>
            <a:r>
              <a:rPr lang="pt-BR" dirty="0" smtClean="0"/>
              <a:t> &amp; </a:t>
            </a:r>
            <a:r>
              <a:rPr lang="pt-BR" dirty="0" err="1" smtClean="0"/>
              <a:t>Königl</a:t>
            </a:r>
            <a:r>
              <a:rPr lang="pt-BR" dirty="0" smtClean="0"/>
              <a:t> 1979)</a:t>
            </a:r>
          </a:p>
          <a:p>
            <a:pPr lvl="1"/>
            <a:endParaRPr lang="pt-BR" dirty="0"/>
          </a:p>
          <a:p>
            <a:pPr lvl="1"/>
            <a:endParaRPr lang="pt-BR" dirty="0" smtClean="0"/>
          </a:p>
          <a:p>
            <a:pPr lvl="1"/>
            <a:endParaRPr lang="pt-BR" dirty="0"/>
          </a:p>
          <a:p>
            <a:pPr lvl="1"/>
            <a:endParaRPr lang="pt-BR" dirty="0" smtClean="0"/>
          </a:p>
          <a:p>
            <a:pPr lvl="1"/>
            <a:endParaRPr lang="pt-BR" dirty="0"/>
          </a:p>
          <a:p>
            <a:r>
              <a:rPr lang="pt-BR" dirty="0" err="1" smtClean="0"/>
              <a:t>High</a:t>
            </a:r>
            <a:r>
              <a:rPr lang="pt-BR" dirty="0" smtClean="0"/>
              <a:t> - </a:t>
            </a:r>
            <a:r>
              <a:rPr lang="pt-BR" dirty="0" err="1" smtClean="0"/>
              <a:t>Variability</a:t>
            </a:r>
            <a:endParaRPr lang="pt-BR" dirty="0" smtClean="0"/>
          </a:p>
          <a:p>
            <a:pPr lvl="1">
              <a:buNone/>
            </a:pP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1981" y="3140968"/>
            <a:ext cx="21240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7981" y="4351759"/>
            <a:ext cx="20478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399384"/>
            <a:ext cx="17049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1475656" y="400506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Doppler </a:t>
            </a:r>
            <a:r>
              <a:rPr lang="pt-BR" dirty="0" err="1" smtClean="0"/>
              <a:t>Factor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5292080" y="400506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Lorentz </a:t>
            </a:r>
            <a:r>
              <a:rPr lang="pt-BR" dirty="0" err="1" smtClean="0"/>
              <a:t>Factor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</a:t>
            </a:r>
            <a:r>
              <a:rPr lang="en-US" dirty="0" err="1" smtClean="0"/>
              <a:t>Observatório</a:t>
            </a:r>
            <a:r>
              <a:rPr lang="en-US" dirty="0" smtClean="0"/>
              <a:t> Pierre Kaufmann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166" y="-24"/>
            <a:ext cx="5016726" cy="4500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ROI Before our monitoring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of the time: Only </a:t>
            </a:r>
            <a:r>
              <a:rPr lang="en-US" dirty="0" smtClean="0"/>
              <a:t>continuum </a:t>
            </a:r>
            <a:r>
              <a:rPr lang="en-US" dirty="0" smtClean="0"/>
              <a:t>receivers</a:t>
            </a:r>
          </a:p>
          <a:p>
            <a:pPr lvl="1"/>
            <a:r>
              <a:rPr lang="en-US" dirty="0" smtClean="0"/>
              <a:t>43 GHz and 22 GHz</a:t>
            </a:r>
          </a:p>
          <a:p>
            <a:pPr lvl="2"/>
            <a:r>
              <a:rPr lang="en-US" dirty="0" smtClean="0"/>
              <a:t>Not easy switch between the frequencies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Pointing and tracking problems</a:t>
            </a:r>
          </a:p>
          <a:p>
            <a:pPr lvl="1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Radio Pointing</a:t>
            </a:r>
            <a:endParaRPr lang="pt-B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14818"/>
            <a:ext cx="6920651" cy="238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8347" y="1201978"/>
            <a:ext cx="5033983" cy="308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7643834" y="4786322"/>
            <a:ext cx="285752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7715272" y="6000768"/>
            <a:ext cx="285752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14282" y="1428736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Rádio</a:t>
            </a:r>
            <a:r>
              <a:rPr lang="en-US" dirty="0" smtClean="0"/>
              <a:t> </a:t>
            </a:r>
            <a:r>
              <a:rPr lang="en-US" dirty="0" err="1" smtClean="0"/>
              <a:t>Observatório</a:t>
            </a:r>
            <a:r>
              <a:rPr lang="en-US" dirty="0" smtClean="0"/>
              <a:t> do </a:t>
            </a:r>
            <a:r>
              <a:rPr lang="en-US" dirty="0" err="1" smtClean="0"/>
              <a:t>Itapetinga</a:t>
            </a:r>
            <a:endParaRPr lang="en-US" dirty="0" smtClean="0"/>
          </a:p>
          <a:p>
            <a:r>
              <a:rPr lang="en-US" dirty="0" smtClean="0"/>
              <a:t>(Pierre Kaufmann)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357950" y="3429000"/>
            <a:ext cx="278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Figure: </a:t>
            </a:r>
            <a:r>
              <a:rPr lang="en-US" dirty="0" smtClean="0"/>
              <a:t>Meeks et al. 1968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issues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r>
              <a:rPr lang="en-US" dirty="0" smtClean="0"/>
              <a:t>8 years of observation </a:t>
            </a:r>
          </a:p>
          <a:p>
            <a:pPr lvl="1"/>
            <a:r>
              <a:rPr lang="en-US" dirty="0" smtClean="0"/>
              <a:t>Calibration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Problems diagnostic</a:t>
            </a:r>
          </a:p>
          <a:p>
            <a:pPr lvl="1"/>
            <a:r>
              <a:rPr lang="en-US" dirty="0" smtClean="0"/>
              <a:t>(Receiver, voltmeter, attenuators, GPS, tracking, </a:t>
            </a:r>
          </a:p>
          <a:p>
            <a:pPr lvl="1">
              <a:buNone/>
            </a:pPr>
            <a:r>
              <a:rPr lang="en-US" dirty="0" smtClean="0"/>
              <a:t>motor, water)</a:t>
            </a:r>
          </a:p>
          <a:p>
            <a:pPr lvl="1"/>
            <a:endParaRPr lang="en-US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6475" y="1357298"/>
            <a:ext cx="2867221" cy="215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ROI to ROPK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Partnership Mackenzie-INPE</a:t>
            </a:r>
          </a:p>
          <a:p>
            <a:pPr lvl="1"/>
            <a:r>
              <a:rPr lang="en-US" dirty="0" smtClean="0"/>
              <a:t>IAG/USP – instruments</a:t>
            </a:r>
          </a:p>
          <a:p>
            <a:r>
              <a:rPr lang="en-US" dirty="0" smtClean="0"/>
              <a:t>22 and 43 GHz receivers</a:t>
            </a:r>
          </a:p>
          <a:p>
            <a:pPr lvl="1"/>
            <a:r>
              <a:rPr lang="en-US" dirty="0" smtClean="0"/>
              <a:t>Line and continuum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Both bands </a:t>
            </a:r>
            <a:r>
              <a:rPr lang="en-US" dirty="0" smtClean="0"/>
              <a:t>simultaneous</a:t>
            </a:r>
            <a:endParaRPr lang="en-US" dirty="0" smtClean="0"/>
          </a:p>
          <a:p>
            <a:r>
              <a:rPr lang="en-US" dirty="0" smtClean="0"/>
              <a:t>New Motors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</a:t>
            </a:r>
            <a:r>
              <a:rPr lang="en-US" dirty="0" err="1" smtClean="0"/>
              <a:t>latin</a:t>
            </a:r>
            <a:r>
              <a:rPr lang="en-US" dirty="0" smtClean="0"/>
              <a:t> </a:t>
            </a:r>
            <a:r>
              <a:rPr lang="en-US" dirty="0" err="1" smtClean="0"/>
              <a:t>america</a:t>
            </a:r>
            <a:r>
              <a:rPr lang="en-US" dirty="0" smtClean="0"/>
              <a:t> millimeter array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166" y="-24"/>
            <a:ext cx="5016726" cy="4500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LLAMA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Brasil</a:t>
            </a:r>
            <a:r>
              <a:rPr lang="en-US" dirty="0" smtClean="0"/>
              <a:t> &amp; Argentina</a:t>
            </a:r>
          </a:p>
          <a:p>
            <a:r>
              <a:rPr lang="en-US" dirty="0" smtClean="0"/>
              <a:t>12m</a:t>
            </a:r>
          </a:p>
          <a:p>
            <a:pPr lvl="1"/>
            <a:r>
              <a:rPr lang="en-US" dirty="0" err="1" smtClean="0"/>
              <a:t>Cassegrian</a:t>
            </a:r>
            <a:r>
              <a:rPr lang="en-US" dirty="0" smtClean="0"/>
              <a:t> Focus</a:t>
            </a:r>
          </a:p>
          <a:p>
            <a:r>
              <a:rPr lang="en-US" dirty="0" smtClean="0"/>
              <a:t>4.800 m</a:t>
            </a:r>
          </a:p>
          <a:p>
            <a:pPr lvl="1"/>
            <a:r>
              <a:rPr lang="en-US" dirty="0" smtClean="0"/>
              <a:t>Atacama Desert</a:t>
            </a:r>
          </a:p>
          <a:p>
            <a:r>
              <a:rPr lang="en-US" dirty="0" smtClean="0"/>
              <a:t>Receivers</a:t>
            </a:r>
            <a:endParaRPr lang="pt-BR" dirty="0" smtClean="0"/>
          </a:p>
          <a:p>
            <a:pPr lvl="1"/>
            <a:r>
              <a:rPr lang="pt-BR" dirty="0" smtClean="0"/>
              <a:t> 35-50 GHz (1), 66-116 GHz (2-3), </a:t>
            </a:r>
            <a:r>
              <a:rPr lang="pt-BR" u="sng" dirty="0" smtClean="0"/>
              <a:t>162-211 GHz </a:t>
            </a:r>
            <a:r>
              <a:rPr lang="pt-BR" dirty="0" smtClean="0"/>
              <a:t>(5), 211-275 GHz (6),275-373 GHz (7), </a:t>
            </a:r>
            <a:r>
              <a:rPr lang="pt-BR" u="sng" dirty="0" smtClean="0"/>
              <a:t>620-720 GHz </a:t>
            </a:r>
            <a:r>
              <a:rPr lang="pt-BR" dirty="0" smtClean="0"/>
              <a:t>(9)</a:t>
            </a:r>
          </a:p>
          <a:p>
            <a:pPr lvl="1"/>
            <a:endParaRPr lang="pt-BR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214422"/>
            <a:ext cx="3900498" cy="332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Where??</a:t>
            </a:r>
            <a:endParaRPr lang="pt-B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73966"/>
            <a:ext cx="8229600" cy="397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LLAMA Commissioning Plan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928662" y="2214554"/>
            <a:ext cx="69294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● </a:t>
            </a:r>
            <a:r>
              <a:rPr lang="en-US" sz="2800" dirty="0" smtClean="0"/>
              <a:t>Test of alarms and security system</a:t>
            </a:r>
          </a:p>
          <a:p>
            <a:r>
              <a:rPr lang="en-US" sz="2800" dirty="0" smtClean="0"/>
              <a:t>● Antenna movements and software verification</a:t>
            </a:r>
          </a:p>
          <a:p>
            <a:r>
              <a:rPr lang="en-US" sz="2800" dirty="0" smtClean="0"/>
              <a:t>● Optical pointing</a:t>
            </a:r>
          </a:p>
          <a:p>
            <a:r>
              <a:rPr lang="en-US" sz="2800" dirty="0" smtClean="0"/>
              <a:t>● Holography</a:t>
            </a:r>
          </a:p>
          <a:p>
            <a:r>
              <a:rPr lang="en-US" sz="2800" dirty="0" smtClean="0"/>
              <a:t>● Receivers installation</a:t>
            </a:r>
          </a:p>
          <a:p>
            <a:r>
              <a:rPr lang="en-US" sz="2800" dirty="0" smtClean="0"/>
              <a:t>● Radio pointing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29600" cy="1143000"/>
          </a:xfrm>
        </p:spPr>
        <p:txBody>
          <a:bodyPr/>
          <a:lstStyle/>
          <a:p>
            <a:r>
              <a:rPr lang="en-US" dirty="0" smtClean="0"/>
              <a:t>Holography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Surface Quality</a:t>
            </a:r>
          </a:p>
          <a:p>
            <a:pPr lvl="1"/>
            <a:r>
              <a:rPr lang="en-US" dirty="0" smtClean="0"/>
              <a:t>How can we measure?</a:t>
            </a:r>
          </a:p>
          <a:p>
            <a:pPr lvl="1"/>
            <a:r>
              <a:rPr lang="en-US" dirty="0" smtClean="0"/>
              <a:t>Can we improve it?</a:t>
            </a:r>
          </a:p>
          <a:p>
            <a:r>
              <a:rPr lang="en-US" dirty="0" smtClean="0"/>
              <a:t>Illumination and Aperture efficiencies</a:t>
            </a:r>
          </a:p>
          <a:p>
            <a:r>
              <a:rPr lang="en-US" dirty="0" smtClean="0"/>
              <a:t>Receiver offset</a:t>
            </a:r>
          </a:p>
          <a:p>
            <a:r>
              <a:rPr lang="en-US" dirty="0" smtClean="0"/>
              <a:t>Optical Problems (?)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pt-BR" dirty="0" smtClean="0"/>
              <a:t>Superluminal </a:t>
            </a:r>
            <a:r>
              <a:rPr lang="pt-BR" dirty="0" err="1" smtClean="0"/>
              <a:t>Velocities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3992619" cy="523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3707904" y="5949280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Original: </a:t>
            </a:r>
            <a:r>
              <a:rPr lang="pt-BR" dirty="0" err="1" smtClean="0"/>
              <a:t>Wehrle</a:t>
            </a:r>
            <a:r>
              <a:rPr lang="pt-BR" dirty="0" smtClean="0"/>
              <a:t> </a:t>
            </a:r>
            <a:r>
              <a:rPr lang="pt-BR" dirty="0" err="1" smtClean="0"/>
              <a:t>et</a:t>
            </a:r>
            <a:r>
              <a:rPr lang="pt-BR" dirty="0" smtClean="0"/>
              <a:t> al. 2001 (NRAO </a:t>
            </a:r>
            <a:r>
              <a:rPr lang="pt-BR" dirty="0" err="1" smtClean="0"/>
              <a:t>Gallery</a:t>
            </a:r>
            <a:r>
              <a:rPr lang="pt-BR" dirty="0" smtClean="0"/>
              <a:t>)</a:t>
            </a:r>
          </a:p>
          <a:p>
            <a:r>
              <a:rPr lang="pt-BR" dirty="0" err="1" smtClean="0"/>
              <a:t>Adapted</a:t>
            </a:r>
            <a:r>
              <a:rPr lang="pt-BR" dirty="0" smtClean="0"/>
              <a:t>: </a:t>
            </a:r>
            <a:r>
              <a:rPr lang="pt-BR" dirty="0" err="1" smtClean="0"/>
              <a:t>Motter</a:t>
            </a:r>
            <a:r>
              <a:rPr lang="pt-BR" dirty="0" smtClean="0"/>
              <a:t> 2017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427984" y="2492896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Image</a:t>
            </a:r>
            <a:r>
              <a:rPr lang="pt-BR" dirty="0" smtClean="0"/>
              <a:t> </a:t>
            </a:r>
            <a:r>
              <a:rPr lang="pt-BR" dirty="0" err="1" smtClean="0"/>
              <a:t>at</a:t>
            </a:r>
            <a:r>
              <a:rPr lang="pt-BR" dirty="0" smtClean="0"/>
              <a:t> 22 GHz (VLBA)</a:t>
            </a:r>
          </a:p>
          <a:p>
            <a:endParaRPr lang="pt-BR" dirty="0"/>
          </a:p>
          <a:p>
            <a:r>
              <a:rPr lang="pt-BR" dirty="0" smtClean="0"/>
              <a:t>Source: 3C279</a:t>
            </a:r>
          </a:p>
          <a:p>
            <a:endParaRPr lang="pt-BR" dirty="0"/>
          </a:p>
          <a:p>
            <a:r>
              <a:rPr lang="pt-BR" dirty="0" smtClean="0"/>
              <a:t>Jet </a:t>
            </a:r>
            <a:r>
              <a:rPr lang="pt-BR" dirty="0" err="1" smtClean="0"/>
              <a:t>component</a:t>
            </a:r>
            <a:r>
              <a:rPr lang="pt-BR" dirty="0" smtClean="0"/>
              <a:t> </a:t>
            </a:r>
            <a:r>
              <a:rPr lang="pt-BR" dirty="0" err="1" smtClean="0"/>
              <a:t>evolution</a:t>
            </a:r>
            <a:endParaRPr lang="pt-BR" dirty="0" smtClean="0"/>
          </a:p>
          <a:p>
            <a:endParaRPr lang="pt-BR" dirty="0"/>
          </a:p>
        </p:txBody>
      </p:sp>
      <p:cxnSp>
        <p:nvCxnSpPr>
          <p:cNvPr id="8" name="Conector de seta reta 7"/>
          <p:cNvCxnSpPr/>
          <p:nvPr/>
        </p:nvCxnSpPr>
        <p:spPr>
          <a:xfrm>
            <a:off x="2987824" y="1268760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3995936" y="112474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Components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763688" y="6021288"/>
            <a:ext cx="17281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err="1" smtClean="0"/>
              <a:t>Light-year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 rot="16200000">
            <a:off x="-283894" y="3532366"/>
            <a:ext cx="17281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Time (</a:t>
            </a:r>
            <a:r>
              <a:rPr lang="pt-BR" dirty="0" err="1" smtClean="0"/>
              <a:t>Years</a:t>
            </a:r>
            <a:r>
              <a:rPr lang="pt-BR" dirty="0" smtClean="0"/>
              <a:t>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How</a:t>
            </a:r>
            <a:r>
              <a:rPr lang="pt-BR" dirty="0" smtClean="0"/>
              <a:t>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the radiation response at each part of the dish:</a:t>
            </a:r>
          </a:p>
          <a:p>
            <a:pPr lvl="1"/>
            <a:r>
              <a:rPr lang="en-US" dirty="0" smtClean="0"/>
              <a:t>Measuring amplitude and phase. How? Holography </a:t>
            </a:r>
          </a:p>
          <a:p>
            <a:r>
              <a:rPr lang="en-US" dirty="0" smtClean="0"/>
              <a:t>Holography technique consists to measure radiation pattern coming from   different parts  to determine large errors on its surface. 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340768"/>
            <a:ext cx="5055642" cy="470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5724128" y="3501008"/>
            <a:ext cx="93610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644008" y="908720"/>
            <a:ext cx="93610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6516216" y="63813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Baars</a:t>
            </a:r>
            <a:r>
              <a:rPr lang="pt-BR" dirty="0" smtClean="0"/>
              <a:t> </a:t>
            </a:r>
            <a:r>
              <a:rPr lang="pt-BR" dirty="0" err="1" smtClean="0"/>
              <a:t>et</a:t>
            </a:r>
            <a:r>
              <a:rPr lang="pt-BR" dirty="0" smtClean="0"/>
              <a:t> al. 2007</a:t>
            </a:r>
            <a:endParaRPr lang="pt-BR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Scan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796136" y="3861048"/>
            <a:ext cx="122413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200" dirty="0" smtClean="0">
                <a:solidFill>
                  <a:srgbClr val="FF0000"/>
                </a:solidFill>
              </a:rPr>
              <a:t>Source</a:t>
            </a:r>
            <a:endParaRPr lang="pt-BR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Holografy</a:t>
            </a:r>
            <a:r>
              <a:rPr lang="en-US" dirty="0" smtClean="0"/>
              <a:t> Measurements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30" y="373399"/>
            <a:ext cx="6977056" cy="29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357158" y="6211669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NOEMA Antenna</a:t>
            </a:r>
          </a:p>
          <a:p>
            <a:r>
              <a:rPr lang="en-US" dirty="0" smtClean="0"/>
              <a:t>Together with Roberto </a:t>
            </a:r>
            <a:r>
              <a:rPr lang="en-US" dirty="0" err="1" smtClean="0"/>
              <a:t>Neri</a:t>
            </a:r>
            <a:r>
              <a:rPr lang="en-US" dirty="0" smtClean="0"/>
              <a:t>  (IRAM) and Jan-Martin Winters (IRAM) </a:t>
            </a:r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286124"/>
            <a:ext cx="6391265" cy="285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Monitoring </a:t>
            </a:r>
            <a:r>
              <a:rPr lang="en-US" dirty="0" err="1" smtClean="0"/>
              <a:t>blazars</a:t>
            </a:r>
            <a:r>
              <a:rPr lang="en-US" dirty="0" smtClean="0"/>
              <a:t> </a:t>
            </a:r>
            <a:r>
              <a:rPr lang="en-US" dirty="0" smtClean="0"/>
              <a:t>is a key </a:t>
            </a:r>
            <a:r>
              <a:rPr lang="en-US" dirty="0" smtClean="0"/>
              <a:t>to </a:t>
            </a:r>
            <a:r>
              <a:rPr lang="en-US" dirty="0" smtClean="0"/>
              <a:t>understand about </a:t>
            </a:r>
            <a:r>
              <a:rPr lang="en-US" dirty="0" smtClean="0"/>
              <a:t>AGN</a:t>
            </a:r>
            <a:r>
              <a:rPr lang="en-US" dirty="0" smtClean="0"/>
              <a:t> </a:t>
            </a:r>
            <a:r>
              <a:rPr lang="en-US" dirty="0" smtClean="0"/>
              <a:t>jets</a:t>
            </a:r>
          </a:p>
          <a:p>
            <a:pPr lvl="1"/>
            <a:r>
              <a:rPr lang="en-US" dirty="0" smtClean="0"/>
              <a:t>Simultaneous </a:t>
            </a:r>
            <a:r>
              <a:rPr lang="en-US" dirty="0" err="1" smtClean="0"/>
              <a:t>multiwavelength</a:t>
            </a:r>
            <a:r>
              <a:rPr lang="en-US" dirty="0" smtClean="0"/>
              <a:t> </a:t>
            </a:r>
            <a:r>
              <a:rPr lang="en-US" dirty="0" smtClean="0"/>
              <a:t>observations are necessary</a:t>
            </a:r>
          </a:p>
          <a:p>
            <a:r>
              <a:rPr lang="en-US" dirty="0" smtClean="0"/>
              <a:t>We can do it from here! But we need to think in instrumentation</a:t>
            </a:r>
          </a:p>
          <a:p>
            <a:pPr lvl="1"/>
            <a:r>
              <a:rPr lang="en-US" dirty="0" smtClean="0"/>
              <a:t>ROPK -&gt; classic centimeter wavelength</a:t>
            </a:r>
          </a:p>
          <a:p>
            <a:pPr lvl="1"/>
            <a:r>
              <a:rPr lang="en-US" dirty="0" smtClean="0"/>
              <a:t>LLAMA -&gt; mm/sub-mm range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FIM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14290"/>
            <a:ext cx="5572164" cy="651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Variability</a:t>
            </a:r>
            <a:r>
              <a:rPr lang="pt-BR" dirty="0" smtClean="0"/>
              <a:t> (3C273)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063433" cy="4232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683568" y="558924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Soldi</a:t>
            </a:r>
            <a:r>
              <a:rPr lang="pt-BR" dirty="0" smtClean="0"/>
              <a:t> </a:t>
            </a:r>
            <a:r>
              <a:rPr lang="pt-BR" dirty="0" err="1" smtClean="0"/>
              <a:t>et</a:t>
            </a:r>
            <a:r>
              <a:rPr lang="pt-BR" dirty="0" smtClean="0"/>
              <a:t> al. 2012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Variability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Quiet and Active phase</a:t>
            </a:r>
          </a:p>
          <a:p>
            <a:r>
              <a:rPr lang="en-US" dirty="0" smtClean="0"/>
              <a:t>At </a:t>
            </a:r>
            <a:r>
              <a:rPr lang="en-US" dirty="0" smtClean="0"/>
              <a:t>last </a:t>
            </a:r>
            <a:r>
              <a:rPr lang="en-US" dirty="0" smtClean="0"/>
              <a:t>during flare </a:t>
            </a:r>
            <a:r>
              <a:rPr lang="en-US" dirty="0" smtClean="0"/>
              <a:t>activity</a:t>
            </a:r>
            <a:endParaRPr lang="en-US" dirty="0" smtClean="0"/>
          </a:p>
          <a:p>
            <a:pPr lvl="1"/>
            <a:r>
              <a:rPr lang="en-US" dirty="0" smtClean="0"/>
              <a:t>Delays between radio variability and high energy variability</a:t>
            </a:r>
          </a:p>
          <a:p>
            <a:pPr lvl="1"/>
            <a:r>
              <a:rPr lang="en-US" dirty="0" smtClean="0"/>
              <a:t>First seen in 3C273, on an IR flare (Robson et al. 1983, </a:t>
            </a:r>
            <a:r>
              <a:rPr lang="en-US" dirty="0" err="1" smtClean="0"/>
              <a:t>Cleeg</a:t>
            </a:r>
            <a:r>
              <a:rPr lang="en-US" dirty="0" smtClean="0"/>
              <a:t> et al. </a:t>
            </a:r>
            <a:r>
              <a:rPr lang="en-US" dirty="0" smtClean="0"/>
              <a:t>1983, </a:t>
            </a:r>
            <a:r>
              <a:rPr lang="en-US" dirty="0" err="1" smtClean="0"/>
              <a:t>Botti</a:t>
            </a:r>
            <a:r>
              <a:rPr lang="en-US" dirty="0" smtClean="0"/>
              <a:t> &amp; </a:t>
            </a:r>
            <a:r>
              <a:rPr lang="en-US" dirty="0" smtClean="0"/>
              <a:t>A</a:t>
            </a:r>
            <a:r>
              <a:rPr lang="en-US" dirty="0" smtClean="0"/>
              <a:t>braham 1988), Stevens et al. 1994, 1998)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Shock-in-jet</a:t>
            </a:r>
            <a:r>
              <a:rPr lang="pt-BR" dirty="0" smtClean="0"/>
              <a:t> </a:t>
            </a:r>
            <a:r>
              <a:rPr lang="pt-BR" dirty="0" err="1" smtClean="0"/>
              <a:t>model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31529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755576" y="4797152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Marscher</a:t>
            </a:r>
            <a:r>
              <a:rPr lang="pt-BR" dirty="0" smtClean="0"/>
              <a:t> &amp; Gear 1985</a:t>
            </a:r>
          </a:p>
          <a:p>
            <a:endParaRPr lang="pt-BR" dirty="0" smtClean="0"/>
          </a:p>
          <a:p>
            <a:r>
              <a:rPr lang="pt-BR" dirty="0" err="1" smtClean="0"/>
              <a:t>Generalizations</a:t>
            </a:r>
            <a:r>
              <a:rPr lang="pt-BR" dirty="0" smtClean="0"/>
              <a:t> (e.g.): Hughes, </a:t>
            </a:r>
            <a:r>
              <a:rPr lang="pt-BR" dirty="0" err="1" smtClean="0"/>
              <a:t>Aller&amp;Aller</a:t>
            </a:r>
            <a:r>
              <a:rPr lang="pt-BR" dirty="0" smtClean="0"/>
              <a:t> 1985; </a:t>
            </a:r>
            <a:r>
              <a:rPr lang="pt-BR" dirty="0" err="1" smtClean="0"/>
              <a:t>Türler</a:t>
            </a:r>
            <a:r>
              <a:rPr lang="pt-BR" dirty="0" smtClean="0"/>
              <a:t>, </a:t>
            </a:r>
            <a:r>
              <a:rPr lang="pt-BR" dirty="0" err="1" smtClean="0"/>
              <a:t>Corvoisier</a:t>
            </a:r>
            <a:r>
              <a:rPr lang="pt-BR" dirty="0" smtClean="0"/>
              <a:t> &amp; </a:t>
            </a:r>
            <a:r>
              <a:rPr lang="pt-BR" dirty="0" err="1" smtClean="0"/>
              <a:t>Paltani</a:t>
            </a:r>
            <a:r>
              <a:rPr lang="pt-BR" dirty="0" smtClean="0"/>
              <a:t> 2000;</a:t>
            </a:r>
            <a:r>
              <a:rPr lang="pt-BR" dirty="0" err="1" smtClean="0"/>
              <a:t>Spada</a:t>
            </a:r>
            <a:r>
              <a:rPr lang="pt-BR" dirty="0" smtClean="0"/>
              <a:t> </a:t>
            </a:r>
            <a:r>
              <a:rPr lang="pt-BR" dirty="0" err="1" smtClean="0"/>
              <a:t>et</a:t>
            </a:r>
            <a:r>
              <a:rPr lang="pt-BR" dirty="0" smtClean="0"/>
              <a:t> al. 2001; </a:t>
            </a:r>
            <a:r>
              <a:rPr lang="pt-BR" dirty="0" err="1" smtClean="0"/>
              <a:t>Marscher</a:t>
            </a:r>
            <a:r>
              <a:rPr lang="pt-BR" dirty="0" smtClean="0"/>
              <a:t> &amp; </a:t>
            </a:r>
            <a:r>
              <a:rPr lang="pt-BR" dirty="0" err="1" smtClean="0"/>
              <a:t>Jorstad</a:t>
            </a:r>
            <a:r>
              <a:rPr lang="pt-BR" dirty="0" smtClean="0"/>
              <a:t> 2010; Hughes, </a:t>
            </a:r>
            <a:r>
              <a:rPr lang="pt-BR" dirty="0" err="1" smtClean="0"/>
              <a:t>Aller</a:t>
            </a:r>
            <a:r>
              <a:rPr lang="pt-BR" dirty="0" smtClean="0"/>
              <a:t> &amp; </a:t>
            </a:r>
            <a:r>
              <a:rPr lang="pt-BR" dirty="0" err="1" smtClean="0"/>
              <a:t>Aller</a:t>
            </a:r>
            <a:endParaRPr lang="pt-BR" dirty="0" smtClean="0"/>
          </a:p>
          <a:p>
            <a:r>
              <a:rPr lang="pt-BR" dirty="0" smtClean="0"/>
              <a:t>2011),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What</a:t>
            </a:r>
            <a:r>
              <a:rPr lang="pt-BR" dirty="0" smtClean="0"/>
              <a:t> is </a:t>
            </a:r>
            <a:r>
              <a:rPr lang="pt-BR" dirty="0" err="1" smtClean="0"/>
              <a:t>going</a:t>
            </a:r>
            <a:r>
              <a:rPr lang="pt-BR" dirty="0" smtClean="0"/>
              <a:t> </a:t>
            </a:r>
            <a:r>
              <a:rPr lang="pt-BR" dirty="0" err="1" smtClean="0"/>
              <a:t>on</a:t>
            </a:r>
            <a:r>
              <a:rPr lang="pt-BR" dirty="0" smtClean="0"/>
              <a:t>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7"/>
          </a:xfrm>
        </p:spPr>
        <p:txBody>
          <a:bodyPr/>
          <a:lstStyle/>
          <a:p>
            <a:r>
              <a:rPr lang="en-US" dirty="0" smtClean="0"/>
              <a:t>The shock model</a:t>
            </a:r>
          </a:p>
          <a:p>
            <a:pPr lvl="1"/>
            <a:r>
              <a:rPr lang="en-US" dirty="0" smtClean="0"/>
              <a:t>Initially Optically thick component expand and become brighter until turn to a optically thin to a given frequency.</a:t>
            </a:r>
          </a:p>
          <a:p>
            <a:pPr lvl="1"/>
            <a:r>
              <a:rPr lang="en-US" dirty="0" smtClean="0"/>
              <a:t>Predict time delays of few days between high energy (gamma and X-Ray) and optical, and few months between high energy and radio </a:t>
            </a:r>
            <a:endParaRPr lang="en-US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755576" y="5949280"/>
            <a:ext cx="7056784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3779912" y="60212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Delay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5496" y="558924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High</a:t>
            </a:r>
            <a:endParaRPr lang="pt-BR" dirty="0" smtClean="0"/>
          </a:p>
          <a:p>
            <a:r>
              <a:rPr lang="pt-BR" dirty="0" err="1" smtClean="0"/>
              <a:t>Energy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7884368" y="551723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Radio</a:t>
            </a:r>
          </a:p>
          <a:p>
            <a:r>
              <a:rPr lang="pt-BR" dirty="0" err="1" smtClean="0"/>
              <a:t>Frequencies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907704" y="550794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Higher time delay for the lower frequencies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1935</TotalTime>
  <Words>1165</Words>
  <Application>Microsoft Office PowerPoint</Application>
  <PresentationFormat>Apresentação na tela (4:3)</PresentationFormat>
  <Paragraphs>322</Paragraphs>
  <Slides>54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55" baseType="lpstr">
      <vt:lpstr>Tema do Office</vt:lpstr>
      <vt:lpstr>Monitoring blazar variability at radio wavelengths using Brazilian facilities</vt:lpstr>
      <vt:lpstr>Blazars</vt:lpstr>
      <vt:lpstr>Looking “inside” the jet</vt:lpstr>
      <vt:lpstr>Relativitisc Effects</vt:lpstr>
      <vt:lpstr>Superluminal Velocities</vt:lpstr>
      <vt:lpstr>Variability (3C273)</vt:lpstr>
      <vt:lpstr>Understanding the Variability</vt:lpstr>
      <vt:lpstr>Shock-in-jet model</vt:lpstr>
      <vt:lpstr>What is going on?</vt:lpstr>
      <vt:lpstr>Shock-in-jet schema</vt:lpstr>
      <vt:lpstr>To keep aware</vt:lpstr>
      <vt:lpstr>Objectives</vt:lpstr>
      <vt:lpstr>XXI Century</vt:lpstr>
      <vt:lpstr>Blazars SED Before Fermi</vt:lpstr>
      <vt:lpstr>Source List</vt:lpstr>
      <vt:lpstr>Let’s do it</vt:lpstr>
      <vt:lpstr>Observations</vt:lpstr>
      <vt:lpstr>Radio Observations</vt:lpstr>
      <vt:lpstr>Scan Method (on-the-fly)</vt:lpstr>
      <vt:lpstr>ROPK (former ROI)</vt:lpstr>
      <vt:lpstr>Optical Polarimetric Observation  (R Band)</vt:lpstr>
      <vt:lpstr>3C279</vt:lpstr>
      <vt:lpstr>Can we recovery Magnitude information?</vt:lpstr>
      <vt:lpstr>OPD - IAGPOL</vt:lpstr>
      <vt:lpstr>Results</vt:lpstr>
      <vt:lpstr>3C273 -</vt:lpstr>
      <vt:lpstr>DCF Method</vt:lpstr>
      <vt:lpstr>3C273 jet</vt:lpstr>
      <vt:lpstr>3C273</vt:lpstr>
      <vt:lpstr>3C279</vt:lpstr>
      <vt:lpstr>3C279</vt:lpstr>
      <vt:lpstr>Time Delay Radio-Gamma: 3C279</vt:lpstr>
      <vt:lpstr>QxU Plane</vt:lpstr>
      <vt:lpstr>PKS 1510-089</vt:lpstr>
      <vt:lpstr>PKS1510-089</vt:lpstr>
      <vt:lpstr>Time Delay – Radio-Gamma:1510-089</vt:lpstr>
      <vt:lpstr>PKS1510-089</vt:lpstr>
      <vt:lpstr>PD x Magnitude relation</vt:lpstr>
      <vt:lpstr>Instrumentation</vt:lpstr>
      <vt:lpstr>Radio Observatório Pierre Kaufmann</vt:lpstr>
      <vt:lpstr>ROI Before our monitoring</vt:lpstr>
      <vt:lpstr> Radio Pointing</vt:lpstr>
      <vt:lpstr>Other issues</vt:lpstr>
      <vt:lpstr>ROI to ROPK</vt:lpstr>
      <vt:lpstr>Large latin america millimeter array</vt:lpstr>
      <vt:lpstr>LLAMA</vt:lpstr>
      <vt:lpstr>Where??</vt:lpstr>
      <vt:lpstr>LLAMA Commissioning Plan</vt:lpstr>
      <vt:lpstr>Holography</vt:lpstr>
      <vt:lpstr>How?</vt:lpstr>
      <vt:lpstr>Scan</vt:lpstr>
      <vt:lpstr> Holografy Measurements</vt:lpstr>
      <vt:lpstr>Conclusions</vt:lpstr>
      <vt:lpstr>FIM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beaklini</dc:creator>
  <cp:lastModifiedBy>beaklini</cp:lastModifiedBy>
  <cp:revision>53</cp:revision>
  <dcterms:created xsi:type="dcterms:W3CDTF">2019-09-09T20:05:44Z</dcterms:created>
  <dcterms:modified xsi:type="dcterms:W3CDTF">2019-09-12T13:28:03Z</dcterms:modified>
</cp:coreProperties>
</file>