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04" r:id="rId3"/>
    <p:sldId id="257" r:id="rId4"/>
    <p:sldId id="258" r:id="rId5"/>
    <p:sldId id="260" r:id="rId6"/>
    <p:sldId id="261" r:id="rId7"/>
    <p:sldId id="264" r:id="rId8"/>
    <p:sldId id="278" r:id="rId9"/>
    <p:sldId id="263" r:id="rId10"/>
    <p:sldId id="265" r:id="rId11"/>
    <p:sldId id="266" r:id="rId12"/>
    <p:sldId id="307" r:id="rId13"/>
    <p:sldId id="308" r:id="rId14"/>
    <p:sldId id="267" r:id="rId15"/>
    <p:sldId id="268" r:id="rId16"/>
    <p:sldId id="269" r:id="rId17"/>
    <p:sldId id="270" r:id="rId18"/>
    <p:sldId id="305" r:id="rId19"/>
    <p:sldId id="271" r:id="rId20"/>
    <p:sldId id="272" r:id="rId21"/>
    <p:sldId id="273" r:id="rId22"/>
    <p:sldId id="274" r:id="rId23"/>
    <p:sldId id="276" r:id="rId24"/>
    <p:sldId id="277" r:id="rId25"/>
    <p:sldId id="279" r:id="rId26"/>
    <p:sldId id="280" r:id="rId27"/>
    <p:sldId id="282" r:id="rId28"/>
    <p:sldId id="281" r:id="rId29"/>
    <p:sldId id="283" r:id="rId30"/>
    <p:sldId id="284" r:id="rId31"/>
    <p:sldId id="306" r:id="rId32"/>
    <p:sldId id="285" r:id="rId33"/>
    <p:sldId id="286" r:id="rId34"/>
    <p:sldId id="288" r:id="rId35"/>
    <p:sldId id="290" r:id="rId36"/>
    <p:sldId id="291" r:id="rId37"/>
    <p:sldId id="292" r:id="rId38"/>
    <p:sldId id="309" r:id="rId39"/>
    <p:sldId id="310" r:id="rId40"/>
    <p:sldId id="296" r:id="rId41"/>
    <p:sldId id="311" r:id="rId42"/>
    <p:sldId id="312" r:id="rId43"/>
    <p:sldId id="313" r:id="rId44"/>
    <p:sldId id="314" r:id="rId45"/>
    <p:sldId id="315" r:id="rId46"/>
    <p:sldId id="31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57" autoAdjust="0"/>
  </p:normalViewPr>
  <p:slideViewPr>
    <p:cSldViewPr snapToGrid="0" snapToObjects="1">
      <p:cViewPr>
        <p:scale>
          <a:sx n="75" d="100"/>
          <a:sy n="75" d="100"/>
        </p:scale>
        <p:origin x="-2128" y="-1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91E3AC-2467-6148-9736-83A13963EAB3}" type="doc">
      <dgm:prSet loTypeId="urn:microsoft.com/office/officeart/2005/8/layout/radial4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E214E6-DA3E-3C4E-AA5E-D36BAC465BCC}">
      <dgm:prSet phldrT="[Text]"/>
      <dgm:spPr/>
      <dgm:t>
        <a:bodyPr/>
        <a:lstStyle/>
        <a:p>
          <a:r>
            <a:rPr lang="en-US" dirty="0" smtClean="0"/>
            <a:t>HARMONI observed cube</a:t>
          </a:r>
          <a:endParaRPr lang="en-US" dirty="0"/>
        </a:p>
      </dgm:t>
    </dgm:pt>
    <dgm:pt modelId="{C9F7F16C-A27D-AB41-B8AE-D0F7D49EC43E}" type="parTrans" cxnId="{66B1CAB3-2B5C-1B47-B0F7-7BF43D862A26}">
      <dgm:prSet/>
      <dgm:spPr/>
      <dgm:t>
        <a:bodyPr/>
        <a:lstStyle/>
        <a:p>
          <a:endParaRPr lang="en-US"/>
        </a:p>
      </dgm:t>
    </dgm:pt>
    <dgm:pt modelId="{3447BB36-7825-6343-862B-B30BB073DE0B}" type="sibTrans" cxnId="{66B1CAB3-2B5C-1B47-B0F7-7BF43D862A26}">
      <dgm:prSet/>
      <dgm:spPr/>
      <dgm:t>
        <a:bodyPr/>
        <a:lstStyle/>
        <a:p>
          <a:endParaRPr lang="en-US"/>
        </a:p>
      </dgm:t>
    </dgm:pt>
    <dgm:pt modelId="{96DEFB1F-2D7C-AB4A-A54F-B238F397A412}">
      <dgm:prSet phldrT="[Text]"/>
      <dgm:spPr/>
      <dgm:t>
        <a:bodyPr/>
        <a:lstStyle/>
        <a:p>
          <a:r>
            <a:rPr lang="en-US" dirty="0" smtClean="0"/>
            <a:t>AO PSF</a:t>
          </a:r>
          <a:endParaRPr lang="en-US" dirty="0"/>
        </a:p>
      </dgm:t>
    </dgm:pt>
    <dgm:pt modelId="{D409E437-C490-764F-8AA4-641664FA931F}" type="parTrans" cxnId="{D8D6D8D3-08F0-9D41-B617-3D1CE958DF92}">
      <dgm:prSet/>
      <dgm:spPr/>
      <dgm:t>
        <a:bodyPr/>
        <a:lstStyle/>
        <a:p>
          <a:endParaRPr lang="en-US"/>
        </a:p>
      </dgm:t>
    </dgm:pt>
    <dgm:pt modelId="{439D938A-7DE6-844F-BB6C-4E080E924669}" type="sibTrans" cxnId="{D8D6D8D3-08F0-9D41-B617-3D1CE958DF92}">
      <dgm:prSet/>
      <dgm:spPr/>
      <dgm:t>
        <a:bodyPr/>
        <a:lstStyle/>
        <a:p>
          <a:endParaRPr lang="en-US"/>
        </a:p>
      </dgm:t>
    </dgm:pt>
    <dgm:pt modelId="{1D4F1755-8B43-2248-BCE6-8912ABCBE0BA}">
      <dgm:prSet phldrT="[Text]"/>
      <dgm:spPr/>
      <dgm:t>
        <a:bodyPr/>
        <a:lstStyle/>
        <a:p>
          <a:r>
            <a:rPr lang="en-US" dirty="0" smtClean="0"/>
            <a:t>Science input cube</a:t>
          </a:r>
          <a:endParaRPr lang="en-US" dirty="0"/>
        </a:p>
      </dgm:t>
    </dgm:pt>
    <dgm:pt modelId="{66254DEC-B059-7F43-999E-D0084CD5881F}" type="parTrans" cxnId="{34C002E0-9E3C-7C46-B705-08ABFEA417B9}">
      <dgm:prSet/>
      <dgm:spPr/>
      <dgm:t>
        <a:bodyPr/>
        <a:lstStyle/>
        <a:p>
          <a:endParaRPr lang="en-US"/>
        </a:p>
      </dgm:t>
    </dgm:pt>
    <dgm:pt modelId="{A83B3883-A2D1-1247-85DB-94667D846AC0}" type="sibTrans" cxnId="{34C002E0-9E3C-7C46-B705-08ABFEA417B9}">
      <dgm:prSet/>
      <dgm:spPr/>
      <dgm:t>
        <a:bodyPr/>
        <a:lstStyle/>
        <a:p>
          <a:endParaRPr lang="en-US"/>
        </a:p>
      </dgm:t>
    </dgm:pt>
    <dgm:pt modelId="{99DD56A7-7D81-284C-AFD4-24A51102B00D}">
      <dgm:prSet phldrT="[Text]"/>
      <dgm:spPr/>
      <dgm:t>
        <a:bodyPr/>
        <a:lstStyle/>
        <a:p>
          <a:r>
            <a:rPr lang="en-US" dirty="0" smtClean="0"/>
            <a:t>Noise model</a:t>
          </a:r>
          <a:endParaRPr lang="en-US" dirty="0"/>
        </a:p>
      </dgm:t>
    </dgm:pt>
    <dgm:pt modelId="{99298FFF-9E74-1C47-9FE7-5FED99B976E0}" type="parTrans" cxnId="{5D7FFED9-C361-4D4A-91AE-7D3A5B3D0B28}">
      <dgm:prSet/>
      <dgm:spPr/>
      <dgm:t>
        <a:bodyPr/>
        <a:lstStyle/>
        <a:p>
          <a:endParaRPr lang="en-US"/>
        </a:p>
      </dgm:t>
    </dgm:pt>
    <dgm:pt modelId="{43F4E222-CB7F-2E45-A204-189A7955A8F7}" type="sibTrans" cxnId="{5D7FFED9-C361-4D4A-91AE-7D3A5B3D0B28}">
      <dgm:prSet/>
      <dgm:spPr/>
      <dgm:t>
        <a:bodyPr/>
        <a:lstStyle/>
        <a:p>
          <a:endParaRPr lang="en-US"/>
        </a:p>
      </dgm:t>
    </dgm:pt>
    <dgm:pt modelId="{B9C3EE0B-D930-5044-9038-93CC8AF68C85}">
      <dgm:prSet/>
      <dgm:spPr/>
      <dgm:t>
        <a:bodyPr/>
        <a:lstStyle/>
        <a:p>
          <a:r>
            <a:rPr lang="en-US" dirty="0" smtClean="0"/>
            <a:t>HARMONI design + throughput</a:t>
          </a:r>
          <a:endParaRPr lang="en-US" dirty="0"/>
        </a:p>
      </dgm:t>
    </dgm:pt>
    <dgm:pt modelId="{FB6A16D0-9942-824F-AF66-2C7096175E91}" type="parTrans" cxnId="{1D4B4854-A4B4-4742-9157-A2199FD5FE14}">
      <dgm:prSet/>
      <dgm:spPr/>
      <dgm:t>
        <a:bodyPr/>
        <a:lstStyle/>
        <a:p>
          <a:endParaRPr lang="en-US"/>
        </a:p>
      </dgm:t>
    </dgm:pt>
    <dgm:pt modelId="{028B6D54-3588-0F47-A0C2-898ACBBD3259}" type="sibTrans" cxnId="{1D4B4854-A4B4-4742-9157-A2199FD5FE14}">
      <dgm:prSet/>
      <dgm:spPr/>
      <dgm:t>
        <a:bodyPr/>
        <a:lstStyle/>
        <a:p>
          <a:endParaRPr lang="en-US"/>
        </a:p>
      </dgm:t>
    </dgm:pt>
    <dgm:pt modelId="{80C20A35-EC8F-204F-A5DC-C2438787E230}">
      <dgm:prSet/>
      <dgm:spPr/>
      <dgm:t>
        <a:bodyPr/>
        <a:lstStyle/>
        <a:p>
          <a:r>
            <a:rPr lang="en-US" dirty="0" smtClean="0"/>
            <a:t>DIT x NDIT</a:t>
          </a:r>
          <a:endParaRPr lang="en-US" dirty="0"/>
        </a:p>
      </dgm:t>
    </dgm:pt>
    <dgm:pt modelId="{E43ABF75-7A11-CC4D-9EA6-75716B9CBCEC}" type="parTrans" cxnId="{11FD9BF5-02AF-3445-A0F0-0A22D96106B1}">
      <dgm:prSet/>
      <dgm:spPr/>
      <dgm:t>
        <a:bodyPr/>
        <a:lstStyle/>
        <a:p>
          <a:endParaRPr lang="en-US"/>
        </a:p>
      </dgm:t>
    </dgm:pt>
    <dgm:pt modelId="{00F58272-53C5-EE49-A07F-E7F4836AB6CC}" type="sibTrans" cxnId="{11FD9BF5-02AF-3445-A0F0-0A22D96106B1}">
      <dgm:prSet/>
      <dgm:spPr/>
      <dgm:t>
        <a:bodyPr/>
        <a:lstStyle/>
        <a:p>
          <a:endParaRPr lang="en-US"/>
        </a:p>
      </dgm:t>
    </dgm:pt>
    <dgm:pt modelId="{052C53EB-C2A2-3F4E-9D7B-F75AB0611462}">
      <dgm:prSet phldrT="[Text]"/>
      <dgm:spPr/>
      <dgm:t>
        <a:bodyPr/>
        <a:lstStyle/>
        <a:p>
          <a:r>
            <a:rPr lang="en-US" dirty="0" smtClean="0"/>
            <a:t>Atmospheric differential refraction (ADR)</a:t>
          </a:r>
          <a:endParaRPr lang="en-US" dirty="0"/>
        </a:p>
      </dgm:t>
    </dgm:pt>
    <dgm:pt modelId="{E81D48E1-3A3C-E749-A4BE-D0C8D0F5CDBE}" type="parTrans" cxnId="{C304381B-BBAE-184B-93EA-1D7EEC80D6DB}">
      <dgm:prSet/>
      <dgm:spPr/>
      <dgm:t>
        <a:bodyPr/>
        <a:lstStyle/>
        <a:p>
          <a:endParaRPr lang="en-US"/>
        </a:p>
      </dgm:t>
    </dgm:pt>
    <dgm:pt modelId="{6BB17458-C738-0E46-81D9-06E6BAFE1909}" type="sibTrans" cxnId="{C304381B-BBAE-184B-93EA-1D7EEC80D6DB}">
      <dgm:prSet/>
      <dgm:spPr/>
      <dgm:t>
        <a:bodyPr/>
        <a:lstStyle/>
        <a:p>
          <a:endParaRPr lang="en-US"/>
        </a:p>
      </dgm:t>
    </dgm:pt>
    <dgm:pt modelId="{1A334B44-3F64-0A47-B014-6C2D68BDF0F6}">
      <dgm:prSet/>
      <dgm:spPr/>
      <dgm:t>
        <a:bodyPr/>
        <a:lstStyle/>
        <a:p>
          <a:r>
            <a:rPr lang="en-US" dirty="0" smtClean="0"/>
            <a:t>Sky transmission + radiance</a:t>
          </a:r>
          <a:endParaRPr lang="en-US" dirty="0"/>
        </a:p>
      </dgm:t>
    </dgm:pt>
    <dgm:pt modelId="{2860902C-A26E-604B-8AA1-26E2D9C4D37D}" type="parTrans" cxnId="{25364A9E-D233-784A-BEF0-65D2B77B54CF}">
      <dgm:prSet/>
      <dgm:spPr/>
      <dgm:t>
        <a:bodyPr/>
        <a:lstStyle/>
        <a:p>
          <a:endParaRPr lang="en-US"/>
        </a:p>
      </dgm:t>
    </dgm:pt>
    <dgm:pt modelId="{7EF74557-9779-5043-BEDA-727237DD3999}" type="sibTrans" cxnId="{25364A9E-D233-784A-BEF0-65D2B77B54CF}">
      <dgm:prSet/>
      <dgm:spPr/>
      <dgm:t>
        <a:bodyPr/>
        <a:lstStyle/>
        <a:p>
          <a:endParaRPr lang="en-US"/>
        </a:p>
      </dgm:t>
    </dgm:pt>
    <dgm:pt modelId="{D8126E1B-A536-4D4F-8F9C-AADB083DE3A6}" type="pres">
      <dgm:prSet presAssocID="{3491E3AC-2467-6148-9736-83A13963EAB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97250C-6A3B-9244-BA74-293C86A51CC8}" type="pres">
      <dgm:prSet presAssocID="{EDE214E6-DA3E-3C4E-AA5E-D36BAC465BCC}" presName="centerShape" presStyleLbl="node0" presStyleIdx="0" presStyleCnt="1"/>
      <dgm:spPr/>
      <dgm:t>
        <a:bodyPr/>
        <a:lstStyle/>
        <a:p>
          <a:endParaRPr lang="en-US"/>
        </a:p>
      </dgm:t>
    </dgm:pt>
    <dgm:pt modelId="{2B5E7B6A-C049-0540-BB8C-4F7063E448F3}" type="pres">
      <dgm:prSet presAssocID="{66254DEC-B059-7F43-999E-D0084CD5881F}" presName="parTrans" presStyleLbl="bgSibTrans2D1" presStyleIdx="0" presStyleCnt="7"/>
      <dgm:spPr/>
      <dgm:t>
        <a:bodyPr/>
        <a:lstStyle/>
        <a:p>
          <a:endParaRPr lang="en-US"/>
        </a:p>
      </dgm:t>
    </dgm:pt>
    <dgm:pt modelId="{945F6139-B521-9346-93AD-D3CBFBC84A5D}" type="pres">
      <dgm:prSet presAssocID="{1D4F1755-8B43-2248-BCE6-8912ABCBE0B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88CF8D-BDC2-2B4E-837F-EC42DDC088A8}" type="pres">
      <dgm:prSet presAssocID="{D409E437-C490-764F-8AA4-641664FA931F}" presName="parTrans" presStyleLbl="bgSibTrans2D1" presStyleIdx="1" presStyleCnt="7"/>
      <dgm:spPr/>
      <dgm:t>
        <a:bodyPr/>
        <a:lstStyle/>
        <a:p>
          <a:endParaRPr lang="en-US"/>
        </a:p>
      </dgm:t>
    </dgm:pt>
    <dgm:pt modelId="{2E64CD50-8DE5-A444-B895-C78777885BBE}" type="pres">
      <dgm:prSet presAssocID="{96DEFB1F-2D7C-AB4A-A54F-B238F397A41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C065A-C010-4C4D-82F5-0C780884F104}" type="pres">
      <dgm:prSet presAssocID="{FB6A16D0-9942-824F-AF66-2C7096175E91}" presName="parTrans" presStyleLbl="bgSibTrans2D1" presStyleIdx="2" presStyleCnt="7"/>
      <dgm:spPr/>
      <dgm:t>
        <a:bodyPr/>
        <a:lstStyle/>
        <a:p>
          <a:endParaRPr lang="en-US"/>
        </a:p>
      </dgm:t>
    </dgm:pt>
    <dgm:pt modelId="{E7D67208-B885-994F-A838-2AC55210E0BD}" type="pres">
      <dgm:prSet presAssocID="{B9C3EE0B-D930-5044-9038-93CC8AF68C8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47648D-E772-5C4F-8282-9C0D5574BDEC}" type="pres">
      <dgm:prSet presAssocID="{2860902C-A26E-604B-8AA1-26E2D9C4D37D}" presName="parTrans" presStyleLbl="bgSibTrans2D1" presStyleIdx="3" presStyleCnt="7"/>
      <dgm:spPr/>
      <dgm:t>
        <a:bodyPr/>
        <a:lstStyle/>
        <a:p>
          <a:endParaRPr lang="en-US"/>
        </a:p>
      </dgm:t>
    </dgm:pt>
    <dgm:pt modelId="{D0EDE163-E2AC-5E49-AE10-DD0FCBFE142E}" type="pres">
      <dgm:prSet presAssocID="{1A334B44-3F64-0A47-B014-6C2D68BDF0F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8766F-B4F6-174E-8BE3-46DE618EB3DD}" type="pres">
      <dgm:prSet presAssocID="{99298FFF-9E74-1C47-9FE7-5FED99B976E0}" presName="parTrans" presStyleLbl="bgSibTrans2D1" presStyleIdx="4" presStyleCnt="7"/>
      <dgm:spPr/>
      <dgm:t>
        <a:bodyPr/>
        <a:lstStyle/>
        <a:p>
          <a:endParaRPr lang="en-US"/>
        </a:p>
      </dgm:t>
    </dgm:pt>
    <dgm:pt modelId="{6C02587C-33BC-CA4F-B9B6-9F178E35E534}" type="pres">
      <dgm:prSet presAssocID="{99DD56A7-7D81-284C-AFD4-24A51102B00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567E8E-1B71-7D41-850E-2D85CD608279}" type="pres">
      <dgm:prSet presAssocID="{E81D48E1-3A3C-E749-A4BE-D0C8D0F5CDBE}" presName="parTrans" presStyleLbl="bgSibTrans2D1" presStyleIdx="5" presStyleCnt="7"/>
      <dgm:spPr/>
      <dgm:t>
        <a:bodyPr/>
        <a:lstStyle/>
        <a:p>
          <a:endParaRPr lang="en-US"/>
        </a:p>
      </dgm:t>
    </dgm:pt>
    <dgm:pt modelId="{58635B22-14DA-3046-9EB5-991FBB6DCF80}" type="pres">
      <dgm:prSet presAssocID="{052C53EB-C2A2-3F4E-9D7B-F75AB061146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EE3AC-5513-D448-ABFE-7A043E65EF1F}" type="pres">
      <dgm:prSet presAssocID="{E43ABF75-7A11-CC4D-9EA6-75716B9CBCEC}" presName="parTrans" presStyleLbl="bgSibTrans2D1" presStyleIdx="6" presStyleCnt="7"/>
      <dgm:spPr/>
      <dgm:t>
        <a:bodyPr/>
        <a:lstStyle/>
        <a:p>
          <a:endParaRPr lang="en-US"/>
        </a:p>
      </dgm:t>
    </dgm:pt>
    <dgm:pt modelId="{B12A97B0-DCDA-7241-BAA8-92BB021D82E1}" type="pres">
      <dgm:prSet presAssocID="{80C20A35-EC8F-204F-A5DC-C2438787E230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3EE554-544D-8042-8C45-C25448102694}" type="presOf" srcId="{3491E3AC-2467-6148-9736-83A13963EAB3}" destId="{D8126E1B-A536-4D4F-8F9C-AADB083DE3A6}" srcOrd="0" destOrd="0" presId="urn:microsoft.com/office/officeart/2005/8/layout/radial4"/>
    <dgm:cxn modelId="{7B87FD05-EFE6-074E-B543-1827154189CC}" type="presOf" srcId="{FB6A16D0-9942-824F-AF66-2C7096175E91}" destId="{9C3C065A-C010-4C4D-82F5-0C780884F104}" srcOrd="0" destOrd="0" presId="urn:microsoft.com/office/officeart/2005/8/layout/radial4"/>
    <dgm:cxn modelId="{A0C1763A-CFC3-114F-8386-8F26442E8C19}" type="presOf" srcId="{B9C3EE0B-D930-5044-9038-93CC8AF68C85}" destId="{E7D67208-B885-994F-A838-2AC55210E0BD}" srcOrd="0" destOrd="0" presId="urn:microsoft.com/office/officeart/2005/8/layout/radial4"/>
    <dgm:cxn modelId="{C304381B-BBAE-184B-93EA-1D7EEC80D6DB}" srcId="{EDE214E6-DA3E-3C4E-AA5E-D36BAC465BCC}" destId="{052C53EB-C2A2-3F4E-9D7B-F75AB0611462}" srcOrd="5" destOrd="0" parTransId="{E81D48E1-3A3C-E749-A4BE-D0C8D0F5CDBE}" sibTransId="{6BB17458-C738-0E46-81D9-06E6BAFE1909}"/>
    <dgm:cxn modelId="{3097FCA0-0AA4-894E-A2C7-29D8840CECA3}" type="presOf" srcId="{052C53EB-C2A2-3F4E-9D7B-F75AB0611462}" destId="{58635B22-14DA-3046-9EB5-991FBB6DCF80}" srcOrd="0" destOrd="0" presId="urn:microsoft.com/office/officeart/2005/8/layout/radial4"/>
    <dgm:cxn modelId="{BF0892CC-2AA6-174E-8BE8-6E159A8FBD2E}" type="presOf" srcId="{96DEFB1F-2D7C-AB4A-A54F-B238F397A412}" destId="{2E64CD50-8DE5-A444-B895-C78777885BBE}" srcOrd="0" destOrd="0" presId="urn:microsoft.com/office/officeart/2005/8/layout/radial4"/>
    <dgm:cxn modelId="{1D4B4854-A4B4-4742-9157-A2199FD5FE14}" srcId="{EDE214E6-DA3E-3C4E-AA5E-D36BAC465BCC}" destId="{B9C3EE0B-D930-5044-9038-93CC8AF68C85}" srcOrd="2" destOrd="0" parTransId="{FB6A16D0-9942-824F-AF66-2C7096175E91}" sibTransId="{028B6D54-3588-0F47-A0C2-898ACBBD3259}"/>
    <dgm:cxn modelId="{B8E17555-3140-C64B-BEAE-6D71DD3B00C4}" type="presOf" srcId="{E81D48E1-3A3C-E749-A4BE-D0C8D0F5CDBE}" destId="{9B567E8E-1B71-7D41-850E-2D85CD608279}" srcOrd="0" destOrd="0" presId="urn:microsoft.com/office/officeart/2005/8/layout/radial4"/>
    <dgm:cxn modelId="{2CE432C4-B492-2B46-A829-9C4504351F02}" type="presOf" srcId="{E43ABF75-7A11-CC4D-9EA6-75716B9CBCEC}" destId="{D05EE3AC-5513-D448-ABFE-7A043E65EF1F}" srcOrd="0" destOrd="0" presId="urn:microsoft.com/office/officeart/2005/8/layout/radial4"/>
    <dgm:cxn modelId="{8F2FE9BA-12FB-6A4C-8139-99792B35CA5E}" type="presOf" srcId="{66254DEC-B059-7F43-999E-D0084CD5881F}" destId="{2B5E7B6A-C049-0540-BB8C-4F7063E448F3}" srcOrd="0" destOrd="0" presId="urn:microsoft.com/office/officeart/2005/8/layout/radial4"/>
    <dgm:cxn modelId="{66B1CAB3-2B5C-1B47-B0F7-7BF43D862A26}" srcId="{3491E3AC-2467-6148-9736-83A13963EAB3}" destId="{EDE214E6-DA3E-3C4E-AA5E-D36BAC465BCC}" srcOrd="0" destOrd="0" parTransId="{C9F7F16C-A27D-AB41-B8AE-D0F7D49EC43E}" sibTransId="{3447BB36-7825-6343-862B-B30BB073DE0B}"/>
    <dgm:cxn modelId="{34C002E0-9E3C-7C46-B705-08ABFEA417B9}" srcId="{EDE214E6-DA3E-3C4E-AA5E-D36BAC465BCC}" destId="{1D4F1755-8B43-2248-BCE6-8912ABCBE0BA}" srcOrd="0" destOrd="0" parTransId="{66254DEC-B059-7F43-999E-D0084CD5881F}" sibTransId="{A83B3883-A2D1-1247-85DB-94667D846AC0}"/>
    <dgm:cxn modelId="{25364A9E-D233-784A-BEF0-65D2B77B54CF}" srcId="{EDE214E6-DA3E-3C4E-AA5E-D36BAC465BCC}" destId="{1A334B44-3F64-0A47-B014-6C2D68BDF0F6}" srcOrd="3" destOrd="0" parTransId="{2860902C-A26E-604B-8AA1-26E2D9C4D37D}" sibTransId="{7EF74557-9779-5043-BEDA-727237DD3999}"/>
    <dgm:cxn modelId="{D8D6D8D3-08F0-9D41-B617-3D1CE958DF92}" srcId="{EDE214E6-DA3E-3C4E-AA5E-D36BAC465BCC}" destId="{96DEFB1F-2D7C-AB4A-A54F-B238F397A412}" srcOrd="1" destOrd="0" parTransId="{D409E437-C490-764F-8AA4-641664FA931F}" sibTransId="{439D938A-7DE6-844F-BB6C-4E080E924669}"/>
    <dgm:cxn modelId="{6A69C4F5-026F-6A48-87DF-0B2A8D5ECACE}" type="presOf" srcId="{99298FFF-9E74-1C47-9FE7-5FED99B976E0}" destId="{21C8766F-B4F6-174E-8BE3-46DE618EB3DD}" srcOrd="0" destOrd="0" presId="urn:microsoft.com/office/officeart/2005/8/layout/radial4"/>
    <dgm:cxn modelId="{B3CFB530-849C-D249-B061-39736E7CD625}" type="presOf" srcId="{1D4F1755-8B43-2248-BCE6-8912ABCBE0BA}" destId="{945F6139-B521-9346-93AD-D3CBFBC84A5D}" srcOrd="0" destOrd="0" presId="urn:microsoft.com/office/officeart/2005/8/layout/radial4"/>
    <dgm:cxn modelId="{02446740-7FD6-BA40-80C7-3181A25CEDC5}" type="presOf" srcId="{99DD56A7-7D81-284C-AFD4-24A51102B00D}" destId="{6C02587C-33BC-CA4F-B9B6-9F178E35E534}" srcOrd="0" destOrd="0" presId="urn:microsoft.com/office/officeart/2005/8/layout/radial4"/>
    <dgm:cxn modelId="{10FDAF8B-3FB2-9B4B-B203-9C739C2AF7CA}" type="presOf" srcId="{1A334B44-3F64-0A47-B014-6C2D68BDF0F6}" destId="{D0EDE163-E2AC-5E49-AE10-DD0FCBFE142E}" srcOrd="0" destOrd="0" presId="urn:microsoft.com/office/officeart/2005/8/layout/radial4"/>
    <dgm:cxn modelId="{050906AE-6707-B04E-8EA2-CD128045C7C1}" type="presOf" srcId="{2860902C-A26E-604B-8AA1-26E2D9C4D37D}" destId="{0747648D-E772-5C4F-8282-9C0D5574BDEC}" srcOrd="0" destOrd="0" presId="urn:microsoft.com/office/officeart/2005/8/layout/radial4"/>
    <dgm:cxn modelId="{5D7FFED9-C361-4D4A-91AE-7D3A5B3D0B28}" srcId="{EDE214E6-DA3E-3C4E-AA5E-D36BAC465BCC}" destId="{99DD56A7-7D81-284C-AFD4-24A51102B00D}" srcOrd="4" destOrd="0" parTransId="{99298FFF-9E74-1C47-9FE7-5FED99B976E0}" sibTransId="{43F4E222-CB7F-2E45-A204-189A7955A8F7}"/>
    <dgm:cxn modelId="{99F26AF3-80F5-CD46-9CC3-1EA3E8AB937D}" type="presOf" srcId="{EDE214E6-DA3E-3C4E-AA5E-D36BAC465BCC}" destId="{E397250C-6A3B-9244-BA74-293C86A51CC8}" srcOrd="0" destOrd="0" presId="urn:microsoft.com/office/officeart/2005/8/layout/radial4"/>
    <dgm:cxn modelId="{0AA7952F-AA45-1F48-8DF3-E3A867A7C843}" type="presOf" srcId="{80C20A35-EC8F-204F-A5DC-C2438787E230}" destId="{B12A97B0-DCDA-7241-BAA8-92BB021D82E1}" srcOrd="0" destOrd="0" presId="urn:microsoft.com/office/officeart/2005/8/layout/radial4"/>
    <dgm:cxn modelId="{11FD9BF5-02AF-3445-A0F0-0A22D96106B1}" srcId="{EDE214E6-DA3E-3C4E-AA5E-D36BAC465BCC}" destId="{80C20A35-EC8F-204F-A5DC-C2438787E230}" srcOrd="6" destOrd="0" parTransId="{E43ABF75-7A11-CC4D-9EA6-75716B9CBCEC}" sibTransId="{00F58272-53C5-EE49-A07F-E7F4836AB6CC}"/>
    <dgm:cxn modelId="{831A0E99-AE07-9748-9D6F-F0801B57F26A}" type="presOf" srcId="{D409E437-C490-764F-8AA4-641664FA931F}" destId="{1A88CF8D-BDC2-2B4E-837F-EC42DDC088A8}" srcOrd="0" destOrd="0" presId="urn:microsoft.com/office/officeart/2005/8/layout/radial4"/>
    <dgm:cxn modelId="{C0425A01-3F67-D649-975D-7761DDDBE4E4}" type="presParOf" srcId="{D8126E1B-A536-4D4F-8F9C-AADB083DE3A6}" destId="{E397250C-6A3B-9244-BA74-293C86A51CC8}" srcOrd="0" destOrd="0" presId="urn:microsoft.com/office/officeart/2005/8/layout/radial4"/>
    <dgm:cxn modelId="{1ADDEB64-F82E-AA4A-9624-CBFC9E52E56A}" type="presParOf" srcId="{D8126E1B-A536-4D4F-8F9C-AADB083DE3A6}" destId="{2B5E7B6A-C049-0540-BB8C-4F7063E448F3}" srcOrd="1" destOrd="0" presId="urn:microsoft.com/office/officeart/2005/8/layout/radial4"/>
    <dgm:cxn modelId="{67767286-3F0B-D742-B0EE-1F582199F643}" type="presParOf" srcId="{D8126E1B-A536-4D4F-8F9C-AADB083DE3A6}" destId="{945F6139-B521-9346-93AD-D3CBFBC84A5D}" srcOrd="2" destOrd="0" presId="urn:microsoft.com/office/officeart/2005/8/layout/radial4"/>
    <dgm:cxn modelId="{1ECEF25A-6EFC-334B-8D2E-1DE3EBC828D4}" type="presParOf" srcId="{D8126E1B-A536-4D4F-8F9C-AADB083DE3A6}" destId="{1A88CF8D-BDC2-2B4E-837F-EC42DDC088A8}" srcOrd="3" destOrd="0" presId="urn:microsoft.com/office/officeart/2005/8/layout/radial4"/>
    <dgm:cxn modelId="{EBE91454-4523-B044-AC1A-32483C674A4C}" type="presParOf" srcId="{D8126E1B-A536-4D4F-8F9C-AADB083DE3A6}" destId="{2E64CD50-8DE5-A444-B895-C78777885BBE}" srcOrd="4" destOrd="0" presId="urn:microsoft.com/office/officeart/2005/8/layout/radial4"/>
    <dgm:cxn modelId="{C00EF0CC-5A15-DA4E-9B05-1CA8C19E4B9D}" type="presParOf" srcId="{D8126E1B-A536-4D4F-8F9C-AADB083DE3A6}" destId="{9C3C065A-C010-4C4D-82F5-0C780884F104}" srcOrd="5" destOrd="0" presId="urn:microsoft.com/office/officeart/2005/8/layout/radial4"/>
    <dgm:cxn modelId="{161411AF-2F83-4F44-968C-DCF543DF0214}" type="presParOf" srcId="{D8126E1B-A536-4D4F-8F9C-AADB083DE3A6}" destId="{E7D67208-B885-994F-A838-2AC55210E0BD}" srcOrd="6" destOrd="0" presId="urn:microsoft.com/office/officeart/2005/8/layout/radial4"/>
    <dgm:cxn modelId="{68F30EE6-F199-E849-B17A-AEE29A60FC18}" type="presParOf" srcId="{D8126E1B-A536-4D4F-8F9C-AADB083DE3A6}" destId="{0747648D-E772-5C4F-8282-9C0D5574BDEC}" srcOrd="7" destOrd="0" presId="urn:microsoft.com/office/officeart/2005/8/layout/radial4"/>
    <dgm:cxn modelId="{E412C634-1E13-1343-8661-7A33DFD555D5}" type="presParOf" srcId="{D8126E1B-A536-4D4F-8F9C-AADB083DE3A6}" destId="{D0EDE163-E2AC-5E49-AE10-DD0FCBFE142E}" srcOrd="8" destOrd="0" presId="urn:microsoft.com/office/officeart/2005/8/layout/radial4"/>
    <dgm:cxn modelId="{9DAD9689-A5F5-2748-B706-F7288C24DA4F}" type="presParOf" srcId="{D8126E1B-A536-4D4F-8F9C-AADB083DE3A6}" destId="{21C8766F-B4F6-174E-8BE3-46DE618EB3DD}" srcOrd="9" destOrd="0" presId="urn:microsoft.com/office/officeart/2005/8/layout/radial4"/>
    <dgm:cxn modelId="{12ED7C65-9B7B-CC47-A572-D32E417476BA}" type="presParOf" srcId="{D8126E1B-A536-4D4F-8F9C-AADB083DE3A6}" destId="{6C02587C-33BC-CA4F-B9B6-9F178E35E534}" srcOrd="10" destOrd="0" presId="urn:microsoft.com/office/officeart/2005/8/layout/radial4"/>
    <dgm:cxn modelId="{3FB8372A-9A41-5046-8CD5-0FC22D2E55DB}" type="presParOf" srcId="{D8126E1B-A536-4D4F-8F9C-AADB083DE3A6}" destId="{9B567E8E-1B71-7D41-850E-2D85CD608279}" srcOrd="11" destOrd="0" presId="urn:microsoft.com/office/officeart/2005/8/layout/radial4"/>
    <dgm:cxn modelId="{631F8041-B255-A64C-85F9-5EDCC2720AE6}" type="presParOf" srcId="{D8126E1B-A536-4D4F-8F9C-AADB083DE3A6}" destId="{58635B22-14DA-3046-9EB5-991FBB6DCF80}" srcOrd="12" destOrd="0" presId="urn:microsoft.com/office/officeart/2005/8/layout/radial4"/>
    <dgm:cxn modelId="{5A3CE55C-2AE0-F64D-8528-E5051EC0C22F}" type="presParOf" srcId="{D8126E1B-A536-4D4F-8F9C-AADB083DE3A6}" destId="{D05EE3AC-5513-D448-ABFE-7A043E65EF1F}" srcOrd="13" destOrd="0" presId="urn:microsoft.com/office/officeart/2005/8/layout/radial4"/>
    <dgm:cxn modelId="{AE440942-C6A0-DF4F-AEC3-930551D402FD}" type="presParOf" srcId="{D8126E1B-A536-4D4F-8F9C-AADB083DE3A6}" destId="{B12A97B0-DCDA-7241-BAA8-92BB021D82E1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D9B3AC-FADC-314A-AADE-FB9EA6BD29C0}" type="doc">
      <dgm:prSet loTypeId="urn:microsoft.com/office/officeart/2005/8/layout/radial4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6CD246-D1F6-C947-B916-AD9CC5DB98E0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/>
            <a:t>Star particle (SSP) spectrum</a:t>
          </a:r>
          <a:endParaRPr lang="en-US" b="1" dirty="0"/>
        </a:p>
      </dgm:t>
    </dgm:pt>
    <dgm:pt modelId="{1861257D-4A12-A345-B679-D53550E3F9DC}" type="parTrans" cxnId="{FB97AB02-30A0-CF4D-9305-3A3F652D2010}">
      <dgm:prSet/>
      <dgm:spPr/>
      <dgm:t>
        <a:bodyPr/>
        <a:lstStyle/>
        <a:p>
          <a:endParaRPr lang="en-US"/>
        </a:p>
      </dgm:t>
    </dgm:pt>
    <dgm:pt modelId="{A131F462-5332-0640-8335-B62BCA560EAB}" type="sibTrans" cxnId="{FB97AB02-30A0-CF4D-9305-3A3F652D2010}">
      <dgm:prSet/>
      <dgm:spPr/>
      <dgm:t>
        <a:bodyPr/>
        <a:lstStyle/>
        <a:p>
          <a:endParaRPr lang="en-US"/>
        </a:p>
      </dgm:t>
    </dgm:pt>
    <dgm:pt modelId="{C19FB01F-F73B-F846-B8BF-D9E299BBEE50}">
      <dgm:prSet phldrT="[Text]"/>
      <dgm:spPr/>
      <dgm:t>
        <a:bodyPr/>
        <a:lstStyle/>
        <a:p>
          <a:r>
            <a:rPr lang="en-US" dirty="0" smtClean="0"/>
            <a:t>Mass</a:t>
          </a:r>
          <a:endParaRPr lang="en-US" dirty="0"/>
        </a:p>
      </dgm:t>
    </dgm:pt>
    <dgm:pt modelId="{277E949F-D4A8-914A-8CAA-FEFF89C1C01E}" type="parTrans" cxnId="{7B8FB0A5-F640-B74D-82FB-87C66AC8AA51}">
      <dgm:prSet/>
      <dgm:spPr/>
      <dgm:t>
        <a:bodyPr/>
        <a:lstStyle/>
        <a:p>
          <a:endParaRPr lang="en-US"/>
        </a:p>
      </dgm:t>
    </dgm:pt>
    <dgm:pt modelId="{A3F956F1-3AC5-6A4F-9E44-0D732F1C6497}" type="sibTrans" cxnId="{7B8FB0A5-F640-B74D-82FB-87C66AC8AA51}">
      <dgm:prSet/>
      <dgm:spPr/>
      <dgm:t>
        <a:bodyPr/>
        <a:lstStyle/>
        <a:p>
          <a:endParaRPr lang="en-US"/>
        </a:p>
      </dgm:t>
    </dgm:pt>
    <dgm:pt modelId="{E3BBED0D-442F-C442-BB1A-58528A79E862}">
      <dgm:prSet phldrT="[Text]"/>
      <dgm:spPr/>
      <dgm:t>
        <a:bodyPr/>
        <a:lstStyle/>
        <a:p>
          <a:r>
            <a:rPr lang="en-US" dirty="0" err="1" smtClean="0"/>
            <a:t>Metallicity</a:t>
          </a:r>
          <a:endParaRPr lang="en-US" dirty="0"/>
        </a:p>
      </dgm:t>
    </dgm:pt>
    <dgm:pt modelId="{430CE35F-D0CB-9B4C-8AC2-C2F197B343FF}" type="parTrans" cxnId="{624FCD77-5CD0-6841-B631-497A24CA12D4}">
      <dgm:prSet/>
      <dgm:spPr/>
      <dgm:t>
        <a:bodyPr/>
        <a:lstStyle/>
        <a:p>
          <a:endParaRPr lang="en-US"/>
        </a:p>
      </dgm:t>
    </dgm:pt>
    <dgm:pt modelId="{C685C69C-73ED-744A-85C5-09F47A42E70C}" type="sibTrans" cxnId="{624FCD77-5CD0-6841-B631-497A24CA12D4}">
      <dgm:prSet/>
      <dgm:spPr/>
      <dgm:t>
        <a:bodyPr/>
        <a:lstStyle/>
        <a:p>
          <a:endParaRPr lang="en-US"/>
        </a:p>
      </dgm:t>
    </dgm:pt>
    <dgm:pt modelId="{64E24551-E9ED-9741-86F5-41CBF75841DB}">
      <dgm:prSet phldrT="[Text]"/>
      <dgm:spPr/>
      <dgm:t>
        <a:bodyPr/>
        <a:lstStyle/>
        <a:p>
          <a:r>
            <a:rPr lang="en-US" dirty="0" smtClean="0"/>
            <a:t>Age</a:t>
          </a:r>
          <a:endParaRPr lang="en-US" dirty="0"/>
        </a:p>
      </dgm:t>
    </dgm:pt>
    <dgm:pt modelId="{36F66319-D2C3-264D-97BD-574A55CBB678}" type="parTrans" cxnId="{4D12B529-2055-214F-A491-D4FC9AA47460}">
      <dgm:prSet/>
      <dgm:spPr/>
      <dgm:t>
        <a:bodyPr/>
        <a:lstStyle/>
        <a:p>
          <a:endParaRPr lang="en-US"/>
        </a:p>
      </dgm:t>
    </dgm:pt>
    <dgm:pt modelId="{5694549C-70AF-D14C-BD47-DE8C6627BDDA}" type="sibTrans" cxnId="{4D12B529-2055-214F-A491-D4FC9AA47460}">
      <dgm:prSet/>
      <dgm:spPr/>
      <dgm:t>
        <a:bodyPr/>
        <a:lstStyle/>
        <a:p>
          <a:endParaRPr lang="en-US"/>
        </a:p>
      </dgm:t>
    </dgm:pt>
    <dgm:pt modelId="{BECF539C-4B8F-A34F-B534-34D52AFB5995}">
      <dgm:prSet phldrT="[Text]"/>
      <dgm:spPr/>
      <dgm:t>
        <a:bodyPr/>
        <a:lstStyle/>
        <a:p>
          <a:r>
            <a:rPr lang="en-US" dirty="0" smtClean="0"/>
            <a:t>[x, y, z] velocity (rest-frame)</a:t>
          </a:r>
          <a:endParaRPr lang="en-US" dirty="0"/>
        </a:p>
      </dgm:t>
    </dgm:pt>
    <dgm:pt modelId="{AA7ED671-102E-2D45-A54D-B1AE838B8E67}" type="parTrans" cxnId="{C67D255B-813D-B34C-9652-A7377CCB1C3B}">
      <dgm:prSet/>
      <dgm:spPr/>
      <dgm:t>
        <a:bodyPr/>
        <a:lstStyle/>
        <a:p>
          <a:endParaRPr lang="en-US"/>
        </a:p>
      </dgm:t>
    </dgm:pt>
    <dgm:pt modelId="{EAB6B951-8F5D-0A49-80EA-914F57F1C2ED}" type="sibTrans" cxnId="{C67D255B-813D-B34C-9652-A7377CCB1C3B}">
      <dgm:prSet/>
      <dgm:spPr/>
      <dgm:t>
        <a:bodyPr/>
        <a:lstStyle/>
        <a:p>
          <a:endParaRPr lang="en-US"/>
        </a:p>
      </dgm:t>
    </dgm:pt>
    <dgm:pt modelId="{68E383EE-5599-6B45-B725-7B6CAC3A9AA2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Library of model spectra</a:t>
          </a:r>
        </a:p>
      </dgm:t>
    </dgm:pt>
    <dgm:pt modelId="{C25CCB39-AF4C-C147-B360-908ABB29D072}" type="parTrans" cxnId="{22A43017-680F-9C44-A7FA-E1895865B05A}">
      <dgm:prSet/>
      <dgm:spPr/>
      <dgm:t>
        <a:bodyPr/>
        <a:lstStyle/>
        <a:p>
          <a:endParaRPr lang="en-US"/>
        </a:p>
      </dgm:t>
    </dgm:pt>
    <dgm:pt modelId="{AB24E770-53A4-764B-A3D6-F553E1FACE89}" type="sibTrans" cxnId="{22A43017-680F-9C44-A7FA-E1895865B05A}">
      <dgm:prSet/>
      <dgm:spPr/>
      <dgm:t>
        <a:bodyPr/>
        <a:lstStyle/>
        <a:p>
          <a:endParaRPr lang="en-US"/>
        </a:p>
      </dgm:t>
    </dgm:pt>
    <dgm:pt modelId="{A7DDB6CE-BBDC-5941-AE5C-B8D57DE62925}" type="pres">
      <dgm:prSet presAssocID="{66D9B3AC-FADC-314A-AADE-FB9EA6BD29C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357DBE-12CB-F04D-835A-D8DD06640D07}" type="pres">
      <dgm:prSet presAssocID="{276CD246-D1F6-C947-B916-AD9CC5DB98E0}" presName="centerShape" presStyleLbl="node0" presStyleIdx="0" presStyleCnt="1"/>
      <dgm:spPr/>
      <dgm:t>
        <a:bodyPr/>
        <a:lstStyle/>
        <a:p>
          <a:endParaRPr lang="en-US"/>
        </a:p>
      </dgm:t>
    </dgm:pt>
    <dgm:pt modelId="{6E3CD259-4D39-C640-B9DD-7A735FD5DCE0}" type="pres">
      <dgm:prSet presAssocID="{277E949F-D4A8-914A-8CAA-FEFF89C1C01E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9F704022-91B3-3B4C-BE9A-7EDC2411F23B}" type="pres">
      <dgm:prSet presAssocID="{C19FB01F-F73B-F846-B8BF-D9E299BBEE5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8B25D-8DE5-EE41-B204-1EFF4D11312A}" type="pres">
      <dgm:prSet presAssocID="{430CE35F-D0CB-9B4C-8AC2-C2F197B343FF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3F906249-D01A-D146-A570-C67E04C62C32}" type="pres">
      <dgm:prSet presAssocID="{E3BBED0D-442F-C442-BB1A-58528A79E86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27833-B1B2-C44E-A5EF-14C9ED95B3F6}" type="pres">
      <dgm:prSet presAssocID="{36F66319-D2C3-264D-97BD-574A55CBB678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AE7CEA4A-7158-8E40-B1F2-2D0A746DA043}" type="pres">
      <dgm:prSet presAssocID="{64E24551-E9ED-9741-86F5-41CBF75841D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4885D-E3A7-6440-8848-89347AD4BA8A}" type="pres">
      <dgm:prSet presAssocID="{AA7ED671-102E-2D45-A54D-B1AE838B8E67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AF98145E-ED7B-9249-880B-AF1C711F0A87}" type="pres">
      <dgm:prSet presAssocID="{BECF539C-4B8F-A34F-B534-34D52AFB599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9C3AC4-4645-FA49-9BDD-C660A006E5DD}" type="pres">
      <dgm:prSet presAssocID="{C25CCB39-AF4C-C147-B360-908ABB29D072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25919561-9FD1-544B-95E7-66F5BE378975}" type="pres">
      <dgm:prSet presAssocID="{68E383EE-5599-6B45-B725-7B6CAC3A9AA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8FB0A5-F640-B74D-82FB-87C66AC8AA51}" srcId="{276CD246-D1F6-C947-B916-AD9CC5DB98E0}" destId="{C19FB01F-F73B-F846-B8BF-D9E299BBEE50}" srcOrd="0" destOrd="0" parTransId="{277E949F-D4A8-914A-8CAA-FEFF89C1C01E}" sibTransId="{A3F956F1-3AC5-6A4F-9E44-0D732F1C6497}"/>
    <dgm:cxn modelId="{1FCC880A-CEE9-5341-AC1B-2320FEE0E84C}" type="presOf" srcId="{C25CCB39-AF4C-C147-B360-908ABB29D072}" destId="{539C3AC4-4645-FA49-9BDD-C660A006E5DD}" srcOrd="0" destOrd="0" presId="urn:microsoft.com/office/officeart/2005/8/layout/radial4"/>
    <dgm:cxn modelId="{C36D0BA2-0054-674F-A1EB-127E889770AF}" type="presOf" srcId="{C19FB01F-F73B-F846-B8BF-D9E299BBEE50}" destId="{9F704022-91B3-3B4C-BE9A-7EDC2411F23B}" srcOrd="0" destOrd="0" presId="urn:microsoft.com/office/officeart/2005/8/layout/radial4"/>
    <dgm:cxn modelId="{5C98C7E8-60E4-A34D-9134-5BCC45CE0D50}" type="presOf" srcId="{276CD246-D1F6-C947-B916-AD9CC5DB98E0}" destId="{91357DBE-12CB-F04D-835A-D8DD06640D07}" srcOrd="0" destOrd="0" presId="urn:microsoft.com/office/officeart/2005/8/layout/radial4"/>
    <dgm:cxn modelId="{C67D255B-813D-B34C-9652-A7377CCB1C3B}" srcId="{276CD246-D1F6-C947-B916-AD9CC5DB98E0}" destId="{BECF539C-4B8F-A34F-B534-34D52AFB5995}" srcOrd="3" destOrd="0" parTransId="{AA7ED671-102E-2D45-A54D-B1AE838B8E67}" sibTransId="{EAB6B951-8F5D-0A49-80EA-914F57F1C2ED}"/>
    <dgm:cxn modelId="{920ABF63-2605-CD46-A404-177CF244A005}" type="presOf" srcId="{277E949F-D4A8-914A-8CAA-FEFF89C1C01E}" destId="{6E3CD259-4D39-C640-B9DD-7A735FD5DCE0}" srcOrd="0" destOrd="0" presId="urn:microsoft.com/office/officeart/2005/8/layout/radial4"/>
    <dgm:cxn modelId="{1B19A6C6-4D28-514D-A8B5-6966F0DA8233}" type="presOf" srcId="{430CE35F-D0CB-9B4C-8AC2-C2F197B343FF}" destId="{B4F8B25D-8DE5-EE41-B204-1EFF4D11312A}" srcOrd="0" destOrd="0" presId="urn:microsoft.com/office/officeart/2005/8/layout/radial4"/>
    <dgm:cxn modelId="{22A43017-680F-9C44-A7FA-E1895865B05A}" srcId="{276CD246-D1F6-C947-B916-AD9CC5DB98E0}" destId="{68E383EE-5599-6B45-B725-7B6CAC3A9AA2}" srcOrd="4" destOrd="0" parTransId="{C25CCB39-AF4C-C147-B360-908ABB29D072}" sibTransId="{AB24E770-53A4-764B-A3D6-F553E1FACE89}"/>
    <dgm:cxn modelId="{624FCD77-5CD0-6841-B631-497A24CA12D4}" srcId="{276CD246-D1F6-C947-B916-AD9CC5DB98E0}" destId="{E3BBED0D-442F-C442-BB1A-58528A79E862}" srcOrd="1" destOrd="0" parTransId="{430CE35F-D0CB-9B4C-8AC2-C2F197B343FF}" sibTransId="{C685C69C-73ED-744A-85C5-09F47A42E70C}"/>
    <dgm:cxn modelId="{D6C2B9A0-66EF-5147-86CE-9ACE01F59653}" type="presOf" srcId="{AA7ED671-102E-2D45-A54D-B1AE838B8E67}" destId="{6494885D-E3A7-6440-8848-89347AD4BA8A}" srcOrd="0" destOrd="0" presId="urn:microsoft.com/office/officeart/2005/8/layout/radial4"/>
    <dgm:cxn modelId="{90DCF27F-43BB-9541-8D67-0008042697B9}" type="presOf" srcId="{66D9B3AC-FADC-314A-AADE-FB9EA6BD29C0}" destId="{A7DDB6CE-BBDC-5941-AE5C-B8D57DE62925}" srcOrd="0" destOrd="0" presId="urn:microsoft.com/office/officeart/2005/8/layout/radial4"/>
    <dgm:cxn modelId="{234D106C-2917-3B4F-923E-2EEC450BC872}" type="presOf" srcId="{36F66319-D2C3-264D-97BD-574A55CBB678}" destId="{36027833-B1B2-C44E-A5EF-14C9ED95B3F6}" srcOrd="0" destOrd="0" presId="urn:microsoft.com/office/officeart/2005/8/layout/radial4"/>
    <dgm:cxn modelId="{FB97AB02-30A0-CF4D-9305-3A3F652D2010}" srcId="{66D9B3AC-FADC-314A-AADE-FB9EA6BD29C0}" destId="{276CD246-D1F6-C947-B916-AD9CC5DB98E0}" srcOrd="0" destOrd="0" parTransId="{1861257D-4A12-A345-B679-D53550E3F9DC}" sibTransId="{A131F462-5332-0640-8335-B62BCA560EAB}"/>
    <dgm:cxn modelId="{4B3C3FF9-982F-AE49-9A58-9B85842E2976}" type="presOf" srcId="{E3BBED0D-442F-C442-BB1A-58528A79E862}" destId="{3F906249-D01A-D146-A570-C67E04C62C32}" srcOrd="0" destOrd="0" presId="urn:microsoft.com/office/officeart/2005/8/layout/radial4"/>
    <dgm:cxn modelId="{AAC6EBCF-4E1B-704A-9CC3-02D574BF8238}" type="presOf" srcId="{68E383EE-5599-6B45-B725-7B6CAC3A9AA2}" destId="{25919561-9FD1-544B-95E7-66F5BE378975}" srcOrd="0" destOrd="0" presId="urn:microsoft.com/office/officeart/2005/8/layout/radial4"/>
    <dgm:cxn modelId="{A821CD94-A109-D54C-8EAA-B97039BEEFCF}" type="presOf" srcId="{BECF539C-4B8F-A34F-B534-34D52AFB5995}" destId="{AF98145E-ED7B-9249-880B-AF1C711F0A87}" srcOrd="0" destOrd="0" presId="urn:microsoft.com/office/officeart/2005/8/layout/radial4"/>
    <dgm:cxn modelId="{4D12B529-2055-214F-A491-D4FC9AA47460}" srcId="{276CD246-D1F6-C947-B916-AD9CC5DB98E0}" destId="{64E24551-E9ED-9741-86F5-41CBF75841DB}" srcOrd="2" destOrd="0" parTransId="{36F66319-D2C3-264D-97BD-574A55CBB678}" sibTransId="{5694549C-70AF-D14C-BD47-DE8C6627BDDA}"/>
    <dgm:cxn modelId="{B7206851-CBD0-DB48-9185-9B40D4F40FE7}" type="presOf" srcId="{64E24551-E9ED-9741-86F5-41CBF75841DB}" destId="{AE7CEA4A-7158-8E40-B1F2-2D0A746DA043}" srcOrd="0" destOrd="0" presId="urn:microsoft.com/office/officeart/2005/8/layout/radial4"/>
    <dgm:cxn modelId="{159A11AA-97F7-5441-9F05-7ED28A750318}" type="presParOf" srcId="{A7DDB6CE-BBDC-5941-AE5C-B8D57DE62925}" destId="{91357DBE-12CB-F04D-835A-D8DD06640D07}" srcOrd="0" destOrd="0" presId="urn:microsoft.com/office/officeart/2005/8/layout/radial4"/>
    <dgm:cxn modelId="{A5025CD5-B10A-6145-9783-2C51F42BBE77}" type="presParOf" srcId="{A7DDB6CE-BBDC-5941-AE5C-B8D57DE62925}" destId="{6E3CD259-4D39-C640-B9DD-7A735FD5DCE0}" srcOrd="1" destOrd="0" presId="urn:microsoft.com/office/officeart/2005/8/layout/radial4"/>
    <dgm:cxn modelId="{9769869A-7EBF-DC4C-BF77-C500BC1A7355}" type="presParOf" srcId="{A7DDB6CE-BBDC-5941-AE5C-B8D57DE62925}" destId="{9F704022-91B3-3B4C-BE9A-7EDC2411F23B}" srcOrd="2" destOrd="0" presId="urn:microsoft.com/office/officeart/2005/8/layout/radial4"/>
    <dgm:cxn modelId="{4192DB65-FA17-D44C-8BDD-5894C485CC5D}" type="presParOf" srcId="{A7DDB6CE-BBDC-5941-AE5C-B8D57DE62925}" destId="{B4F8B25D-8DE5-EE41-B204-1EFF4D11312A}" srcOrd="3" destOrd="0" presId="urn:microsoft.com/office/officeart/2005/8/layout/radial4"/>
    <dgm:cxn modelId="{9F19F476-2344-1049-8BAB-44BE65419C57}" type="presParOf" srcId="{A7DDB6CE-BBDC-5941-AE5C-B8D57DE62925}" destId="{3F906249-D01A-D146-A570-C67E04C62C32}" srcOrd="4" destOrd="0" presId="urn:microsoft.com/office/officeart/2005/8/layout/radial4"/>
    <dgm:cxn modelId="{46C5C7AD-D35B-2747-9F92-5059239F1853}" type="presParOf" srcId="{A7DDB6CE-BBDC-5941-AE5C-B8D57DE62925}" destId="{36027833-B1B2-C44E-A5EF-14C9ED95B3F6}" srcOrd="5" destOrd="0" presId="urn:microsoft.com/office/officeart/2005/8/layout/radial4"/>
    <dgm:cxn modelId="{F6C8CE9D-3848-DA4D-BA6F-B4EC54C50724}" type="presParOf" srcId="{A7DDB6CE-BBDC-5941-AE5C-B8D57DE62925}" destId="{AE7CEA4A-7158-8E40-B1F2-2D0A746DA043}" srcOrd="6" destOrd="0" presId="urn:microsoft.com/office/officeart/2005/8/layout/radial4"/>
    <dgm:cxn modelId="{8101C178-D0E4-EE42-B81A-19624CA1816A}" type="presParOf" srcId="{A7DDB6CE-BBDC-5941-AE5C-B8D57DE62925}" destId="{6494885D-E3A7-6440-8848-89347AD4BA8A}" srcOrd="7" destOrd="0" presId="urn:microsoft.com/office/officeart/2005/8/layout/radial4"/>
    <dgm:cxn modelId="{8D2ED6DE-965C-B84D-B4C6-CCC06A4381AF}" type="presParOf" srcId="{A7DDB6CE-BBDC-5941-AE5C-B8D57DE62925}" destId="{AF98145E-ED7B-9249-880B-AF1C711F0A87}" srcOrd="8" destOrd="0" presId="urn:microsoft.com/office/officeart/2005/8/layout/radial4"/>
    <dgm:cxn modelId="{12548218-A6DB-3C4A-8BA3-1F1C4C144F71}" type="presParOf" srcId="{A7DDB6CE-BBDC-5941-AE5C-B8D57DE62925}" destId="{539C3AC4-4645-FA49-9BDD-C660A006E5DD}" srcOrd="9" destOrd="0" presId="urn:microsoft.com/office/officeart/2005/8/layout/radial4"/>
    <dgm:cxn modelId="{ABB95B1D-A0DA-8F42-AF8C-E32A5EA1AE99}" type="presParOf" srcId="{A7DDB6CE-BBDC-5941-AE5C-B8D57DE62925}" destId="{25919561-9FD1-544B-95E7-66F5BE378975}" srcOrd="10" destOrd="0" presId="urn:microsoft.com/office/officeart/2005/8/layout/radial4"/>
  </dgm:cxnLst>
  <dgm:bg/>
  <dgm:whole>
    <a:effectLst>
      <a:reflection blurRad="6350" stA="50000" endA="300" endPos="550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5DA0C1-0B5D-BF42-B8E6-FCFF3EF1F7DA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A145B3-2A85-D44B-B181-90CAC9462148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SSP</a:t>
          </a:r>
          <a:endParaRPr lang="en-US" dirty="0"/>
        </a:p>
      </dgm:t>
    </dgm:pt>
    <dgm:pt modelId="{0D801CE3-517A-5245-ACE9-9F54FAD8E64F}" type="parTrans" cxnId="{378399F8-0669-2B45-A6FB-BB3A36EC9C4D}">
      <dgm:prSet/>
      <dgm:spPr/>
      <dgm:t>
        <a:bodyPr/>
        <a:lstStyle/>
        <a:p>
          <a:endParaRPr lang="en-US"/>
        </a:p>
      </dgm:t>
    </dgm:pt>
    <dgm:pt modelId="{1119469E-45B4-4F45-838C-314E3D568B57}" type="sibTrans" cxnId="{378399F8-0669-2B45-A6FB-BB3A36EC9C4D}">
      <dgm:prSet/>
      <dgm:spPr/>
      <dgm:t>
        <a:bodyPr/>
        <a:lstStyle/>
        <a:p>
          <a:endParaRPr lang="en-US"/>
        </a:p>
      </dgm:t>
    </dgm:pt>
    <dgm:pt modelId="{28AE73B5-6C3A-6F42-B674-1D96B95D9D67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SSP</a:t>
          </a:r>
          <a:endParaRPr lang="en-US" dirty="0"/>
        </a:p>
      </dgm:t>
    </dgm:pt>
    <dgm:pt modelId="{57581938-4807-524B-B9E5-770C8CEDF719}" type="parTrans" cxnId="{551E0B3D-68CF-984E-9EED-6A5FEE10AB9A}">
      <dgm:prSet/>
      <dgm:spPr/>
      <dgm:t>
        <a:bodyPr/>
        <a:lstStyle/>
        <a:p>
          <a:endParaRPr lang="en-US"/>
        </a:p>
      </dgm:t>
    </dgm:pt>
    <dgm:pt modelId="{0EE1D50F-5256-6449-BE1E-4FBD34F261EA}" type="sibTrans" cxnId="{551E0B3D-68CF-984E-9EED-6A5FEE10AB9A}">
      <dgm:prSet/>
      <dgm:spPr/>
      <dgm:t>
        <a:bodyPr/>
        <a:lstStyle/>
        <a:p>
          <a:endParaRPr lang="en-US"/>
        </a:p>
      </dgm:t>
    </dgm:pt>
    <dgm:pt modelId="{C9A1A103-A1FE-0642-A6BC-BEC5172533BD}">
      <dgm:prSet phldrT="[Text]"/>
      <dgm:spPr/>
      <dgm:t>
        <a:bodyPr/>
        <a:lstStyle/>
        <a:p>
          <a:r>
            <a:rPr lang="en-US" dirty="0" smtClean="0"/>
            <a:t>SSP</a:t>
          </a:r>
          <a:endParaRPr lang="en-US" dirty="0"/>
        </a:p>
      </dgm:t>
    </dgm:pt>
    <dgm:pt modelId="{C6AFA37B-C385-1643-B73C-60467C484883}" type="parTrans" cxnId="{D5273419-E770-B745-B6B8-76B0A3B38722}">
      <dgm:prSet/>
      <dgm:spPr/>
      <dgm:t>
        <a:bodyPr/>
        <a:lstStyle/>
        <a:p>
          <a:endParaRPr lang="en-US"/>
        </a:p>
      </dgm:t>
    </dgm:pt>
    <dgm:pt modelId="{1667D906-9E99-884F-9EE7-245E32BE3D80}" type="sibTrans" cxnId="{D5273419-E770-B745-B6B8-76B0A3B38722}">
      <dgm:prSet/>
      <dgm:spPr/>
      <dgm:t>
        <a:bodyPr/>
        <a:lstStyle/>
        <a:p>
          <a:endParaRPr lang="en-US"/>
        </a:p>
      </dgm:t>
    </dgm:pt>
    <dgm:pt modelId="{D4AB0C77-4D87-D843-B130-0AC1189DEAE3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0000"/>
              </a:solidFill>
            </a:rPr>
            <a:t>“Pseudo-</a:t>
          </a:r>
          <a:r>
            <a:rPr lang="en-US" sz="2400" b="1" dirty="0" err="1" smtClean="0">
              <a:solidFill>
                <a:srgbClr val="FF0000"/>
              </a:solidFill>
            </a:rPr>
            <a:t>spaxel</a:t>
          </a:r>
          <a:r>
            <a:rPr lang="en-US" sz="2400" b="1" dirty="0" smtClean="0">
              <a:solidFill>
                <a:srgbClr val="FF0000"/>
              </a:solidFill>
            </a:rPr>
            <a:t>” spectrum</a:t>
          </a:r>
          <a:endParaRPr lang="en-US" sz="2400" b="1" dirty="0">
            <a:solidFill>
              <a:srgbClr val="FF0000"/>
            </a:solidFill>
          </a:endParaRPr>
        </a:p>
      </dgm:t>
    </dgm:pt>
    <dgm:pt modelId="{2908794C-E36F-8841-9829-44CB333DE22D}" type="parTrans" cxnId="{5E17141C-E386-9D4E-815A-BE69BB6C44EF}">
      <dgm:prSet/>
      <dgm:spPr/>
      <dgm:t>
        <a:bodyPr/>
        <a:lstStyle/>
        <a:p>
          <a:endParaRPr lang="en-US"/>
        </a:p>
      </dgm:t>
    </dgm:pt>
    <dgm:pt modelId="{D9A53ADF-E290-5148-87B7-D89FA6EB1B94}" type="sibTrans" cxnId="{5E17141C-E386-9D4E-815A-BE69BB6C44EF}">
      <dgm:prSet/>
      <dgm:spPr/>
      <dgm:t>
        <a:bodyPr/>
        <a:lstStyle/>
        <a:p>
          <a:endParaRPr lang="en-US"/>
        </a:p>
      </dgm:t>
    </dgm:pt>
    <dgm:pt modelId="{7AA22E39-EF23-9343-8076-B114D1B3DE21}" type="pres">
      <dgm:prSet presAssocID="{C85DA0C1-0B5D-BF42-B8E6-FCFF3EF1F7D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F352A9-E974-F74E-BB3F-B377E39EA027}" type="pres">
      <dgm:prSet presAssocID="{C85DA0C1-0B5D-BF42-B8E6-FCFF3EF1F7DA}" presName="ellipse" presStyleLbl="trBgShp" presStyleIdx="0" presStyleCnt="1"/>
      <dgm:spPr/>
    </dgm:pt>
    <dgm:pt modelId="{97F9400C-D275-1545-8314-5DD73C01E99B}" type="pres">
      <dgm:prSet presAssocID="{C85DA0C1-0B5D-BF42-B8E6-FCFF3EF1F7DA}" presName="arrow1" presStyleLbl="fgShp" presStyleIdx="0" presStyleCnt="1"/>
      <dgm:spPr/>
    </dgm:pt>
    <dgm:pt modelId="{81296C46-513D-B540-8770-ABE5DA7CB4D6}" type="pres">
      <dgm:prSet presAssocID="{C85DA0C1-0B5D-BF42-B8E6-FCFF3EF1F7DA}" presName="rectangle" presStyleLbl="revTx" presStyleIdx="0" presStyleCnt="1" custScaleX="111916" custScaleY="182297" custLinFactNeighborY="38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E62FF9-3ECC-CA49-8BA1-563C273D2420}" type="pres">
      <dgm:prSet presAssocID="{28AE73B5-6C3A-6F42-B674-1D96B95D9D6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97C0A-08E4-A244-989A-D7AE42B0ECB1}" type="pres">
      <dgm:prSet presAssocID="{C9A1A103-A1FE-0642-A6BC-BEC5172533BD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9110C-38B1-A049-A28B-1A18DDA54983}" type="pres">
      <dgm:prSet presAssocID="{D4AB0C77-4D87-D843-B130-0AC1189DEAE3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DF0FA-447C-094B-BB3A-9E46B8EB6B2B}" type="pres">
      <dgm:prSet presAssocID="{C85DA0C1-0B5D-BF42-B8E6-FCFF3EF1F7DA}" presName="funnel" presStyleLbl="trAlignAcc1" presStyleIdx="0" presStyleCnt="1"/>
      <dgm:spPr/>
    </dgm:pt>
  </dgm:ptLst>
  <dgm:cxnLst>
    <dgm:cxn modelId="{5821688A-28D2-BA45-A7D6-5FFFB207EDDA}" type="presOf" srcId="{C85DA0C1-0B5D-BF42-B8E6-FCFF3EF1F7DA}" destId="{7AA22E39-EF23-9343-8076-B114D1B3DE21}" srcOrd="0" destOrd="0" presId="urn:microsoft.com/office/officeart/2005/8/layout/funnel1"/>
    <dgm:cxn modelId="{D5273419-E770-B745-B6B8-76B0A3B38722}" srcId="{C85DA0C1-0B5D-BF42-B8E6-FCFF3EF1F7DA}" destId="{C9A1A103-A1FE-0642-A6BC-BEC5172533BD}" srcOrd="2" destOrd="0" parTransId="{C6AFA37B-C385-1643-B73C-60467C484883}" sibTransId="{1667D906-9E99-884F-9EE7-245E32BE3D80}"/>
    <dgm:cxn modelId="{5E17141C-E386-9D4E-815A-BE69BB6C44EF}" srcId="{C85DA0C1-0B5D-BF42-B8E6-FCFF3EF1F7DA}" destId="{D4AB0C77-4D87-D843-B130-0AC1189DEAE3}" srcOrd="3" destOrd="0" parTransId="{2908794C-E36F-8841-9829-44CB333DE22D}" sibTransId="{D9A53ADF-E290-5148-87B7-D89FA6EB1B94}"/>
    <dgm:cxn modelId="{2FEE4CC3-FEBB-8E48-8371-2226DA279AE3}" type="presOf" srcId="{28AE73B5-6C3A-6F42-B674-1D96B95D9D67}" destId="{58897C0A-08E4-A244-989A-D7AE42B0ECB1}" srcOrd="0" destOrd="0" presId="urn:microsoft.com/office/officeart/2005/8/layout/funnel1"/>
    <dgm:cxn modelId="{F1A0A22E-547A-7346-BB09-A4280A3E39A6}" type="presOf" srcId="{06A145B3-2A85-D44B-B181-90CAC9462148}" destId="{6949110C-38B1-A049-A28B-1A18DDA54983}" srcOrd="0" destOrd="0" presId="urn:microsoft.com/office/officeart/2005/8/layout/funnel1"/>
    <dgm:cxn modelId="{378399F8-0669-2B45-A6FB-BB3A36EC9C4D}" srcId="{C85DA0C1-0B5D-BF42-B8E6-FCFF3EF1F7DA}" destId="{06A145B3-2A85-D44B-B181-90CAC9462148}" srcOrd="0" destOrd="0" parTransId="{0D801CE3-517A-5245-ACE9-9F54FAD8E64F}" sibTransId="{1119469E-45B4-4F45-838C-314E3D568B57}"/>
    <dgm:cxn modelId="{8D8B8F4D-3C2C-9243-8896-6FDB2EA94466}" type="presOf" srcId="{C9A1A103-A1FE-0642-A6BC-BEC5172533BD}" destId="{FCE62FF9-3ECC-CA49-8BA1-563C273D2420}" srcOrd="0" destOrd="0" presId="urn:microsoft.com/office/officeart/2005/8/layout/funnel1"/>
    <dgm:cxn modelId="{04C37553-E7D1-DB4F-A5B4-C1C7E5B76596}" type="presOf" srcId="{D4AB0C77-4D87-D843-B130-0AC1189DEAE3}" destId="{81296C46-513D-B540-8770-ABE5DA7CB4D6}" srcOrd="0" destOrd="0" presId="urn:microsoft.com/office/officeart/2005/8/layout/funnel1"/>
    <dgm:cxn modelId="{551E0B3D-68CF-984E-9EED-6A5FEE10AB9A}" srcId="{C85DA0C1-0B5D-BF42-B8E6-FCFF3EF1F7DA}" destId="{28AE73B5-6C3A-6F42-B674-1D96B95D9D67}" srcOrd="1" destOrd="0" parTransId="{57581938-4807-524B-B9E5-770C8CEDF719}" sibTransId="{0EE1D50F-5256-6449-BE1E-4FBD34F261EA}"/>
    <dgm:cxn modelId="{2F37617A-6D55-2945-B09A-74DBACECF764}" type="presParOf" srcId="{7AA22E39-EF23-9343-8076-B114D1B3DE21}" destId="{FBF352A9-E974-F74E-BB3F-B377E39EA027}" srcOrd="0" destOrd="0" presId="urn:microsoft.com/office/officeart/2005/8/layout/funnel1"/>
    <dgm:cxn modelId="{6DE272ED-2297-434B-BA89-AD1C44B7037D}" type="presParOf" srcId="{7AA22E39-EF23-9343-8076-B114D1B3DE21}" destId="{97F9400C-D275-1545-8314-5DD73C01E99B}" srcOrd="1" destOrd="0" presId="urn:microsoft.com/office/officeart/2005/8/layout/funnel1"/>
    <dgm:cxn modelId="{0405ED34-3854-D749-9A1B-6FF6A2AFDB7F}" type="presParOf" srcId="{7AA22E39-EF23-9343-8076-B114D1B3DE21}" destId="{81296C46-513D-B540-8770-ABE5DA7CB4D6}" srcOrd="2" destOrd="0" presId="urn:microsoft.com/office/officeart/2005/8/layout/funnel1"/>
    <dgm:cxn modelId="{FA2C5065-667E-6249-9FA4-AF08D524AA91}" type="presParOf" srcId="{7AA22E39-EF23-9343-8076-B114D1B3DE21}" destId="{FCE62FF9-3ECC-CA49-8BA1-563C273D2420}" srcOrd="3" destOrd="0" presId="urn:microsoft.com/office/officeart/2005/8/layout/funnel1"/>
    <dgm:cxn modelId="{E798023B-328A-DD4D-8FD5-69D867D3C6B8}" type="presParOf" srcId="{7AA22E39-EF23-9343-8076-B114D1B3DE21}" destId="{58897C0A-08E4-A244-989A-D7AE42B0ECB1}" srcOrd="4" destOrd="0" presId="urn:microsoft.com/office/officeart/2005/8/layout/funnel1"/>
    <dgm:cxn modelId="{4B8A1F76-C624-674E-8E47-E4CB65BF752C}" type="presParOf" srcId="{7AA22E39-EF23-9343-8076-B114D1B3DE21}" destId="{6949110C-38B1-A049-A28B-1A18DDA54983}" srcOrd="5" destOrd="0" presId="urn:microsoft.com/office/officeart/2005/8/layout/funnel1"/>
    <dgm:cxn modelId="{4728661B-FB8D-3F4F-863C-514EEF4859CE}" type="presParOf" srcId="{7AA22E39-EF23-9343-8076-B114D1B3DE21}" destId="{2EADF0FA-447C-094B-BB3A-9E46B8EB6B2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7250C-6A3B-9244-BA74-293C86A51CC8}">
      <dsp:nvSpPr>
        <dsp:cNvPr id="0" name=""/>
        <dsp:cNvSpPr/>
      </dsp:nvSpPr>
      <dsp:spPr>
        <a:xfrm>
          <a:off x="3464258" y="3124455"/>
          <a:ext cx="2158877" cy="21588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HARMONI observed cube</a:t>
          </a:r>
          <a:endParaRPr lang="en-US" sz="2800" kern="1200" dirty="0"/>
        </a:p>
      </dsp:txBody>
      <dsp:txXfrm>
        <a:off x="3780418" y="3440615"/>
        <a:ext cx="1526557" cy="1526557"/>
      </dsp:txXfrm>
    </dsp:sp>
    <dsp:sp modelId="{2B5E7B6A-C049-0540-BB8C-4F7063E448F3}">
      <dsp:nvSpPr>
        <dsp:cNvPr id="0" name=""/>
        <dsp:cNvSpPr/>
      </dsp:nvSpPr>
      <dsp:spPr>
        <a:xfrm rot="10800000">
          <a:off x="946596" y="3896253"/>
          <a:ext cx="2379190" cy="61528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F6139-B521-9346-93AD-D3CBFBC84A5D}">
      <dsp:nvSpPr>
        <dsp:cNvPr id="0" name=""/>
        <dsp:cNvSpPr/>
      </dsp:nvSpPr>
      <dsp:spPr>
        <a:xfrm>
          <a:off x="190989" y="3599408"/>
          <a:ext cx="1511214" cy="1208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Science input cube</a:t>
          </a:r>
          <a:endParaRPr lang="en-US" sz="1900" kern="1200" dirty="0"/>
        </a:p>
      </dsp:txBody>
      <dsp:txXfrm>
        <a:off x="226399" y="3634818"/>
        <a:ext cx="1440394" cy="1138151"/>
      </dsp:txXfrm>
    </dsp:sp>
    <dsp:sp modelId="{1A88CF8D-BDC2-2B4E-837F-EC42DDC088A8}">
      <dsp:nvSpPr>
        <dsp:cNvPr id="0" name=""/>
        <dsp:cNvSpPr/>
      </dsp:nvSpPr>
      <dsp:spPr>
        <a:xfrm rot="12600000">
          <a:off x="1269140" y="2692501"/>
          <a:ext cx="2379190" cy="61528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64CD50-8DE5-A444-B895-C78777885BBE}">
      <dsp:nvSpPr>
        <dsp:cNvPr id="0" name=""/>
        <dsp:cNvSpPr/>
      </dsp:nvSpPr>
      <dsp:spPr>
        <a:xfrm>
          <a:off x="672909" y="1800857"/>
          <a:ext cx="1511214" cy="1208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AO PSF</a:t>
          </a:r>
          <a:endParaRPr lang="en-US" sz="1900" kern="1200" dirty="0"/>
        </a:p>
      </dsp:txBody>
      <dsp:txXfrm>
        <a:off x="708319" y="1836267"/>
        <a:ext cx="1440394" cy="1138151"/>
      </dsp:txXfrm>
    </dsp:sp>
    <dsp:sp modelId="{9C3C065A-C010-4C4D-82F5-0C780884F104}">
      <dsp:nvSpPr>
        <dsp:cNvPr id="0" name=""/>
        <dsp:cNvSpPr/>
      </dsp:nvSpPr>
      <dsp:spPr>
        <a:xfrm rot="14400000">
          <a:off x="2150349" y="1811293"/>
          <a:ext cx="2379190" cy="61528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D67208-B885-994F-A838-2AC55210E0BD}">
      <dsp:nvSpPr>
        <dsp:cNvPr id="0" name=""/>
        <dsp:cNvSpPr/>
      </dsp:nvSpPr>
      <dsp:spPr>
        <a:xfrm>
          <a:off x="1989539" y="484227"/>
          <a:ext cx="1511214" cy="1208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HARMONI design + throughput</a:t>
          </a:r>
          <a:endParaRPr lang="en-US" sz="1900" kern="1200" dirty="0"/>
        </a:p>
      </dsp:txBody>
      <dsp:txXfrm>
        <a:off x="2024949" y="519637"/>
        <a:ext cx="1440394" cy="1138151"/>
      </dsp:txXfrm>
    </dsp:sp>
    <dsp:sp modelId="{0747648D-E772-5C4F-8282-9C0D5574BDEC}">
      <dsp:nvSpPr>
        <dsp:cNvPr id="0" name=""/>
        <dsp:cNvSpPr/>
      </dsp:nvSpPr>
      <dsp:spPr>
        <a:xfrm rot="16200000">
          <a:off x="3354101" y="1488748"/>
          <a:ext cx="2379190" cy="61528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EDE163-E2AC-5E49-AE10-DD0FCBFE142E}">
      <dsp:nvSpPr>
        <dsp:cNvPr id="0" name=""/>
        <dsp:cNvSpPr/>
      </dsp:nvSpPr>
      <dsp:spPr>
        <a:xfrm>
          <a:off x="3788089" y="2307"/>
          <a:ext cx="1511214" cy="1208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Sky transmission + radiance</a:t>
          </a:r>
          <a:endParaRPr lang="en-US" sz="1900" kern="1200" dirty="0"/>
        </a:p>
      </dsp:txBody>
      <dsp:txXfrm>
        <a:off x="3823499" y="37717"/>
        <a:ext cx="1440394" cy="1138151"/>
      </dsp:txXfrm>
    </dsp:sp>
    <dsp:sp modelId="{21C8766F-B4F6-174E-8BE3-46DE618EB3DD}">
      <dsp:nvSpPr>
        <dsp:cNvPr id="0" name=""/>
        <dsp:cNvSpPr/>
      </dsp:nvSpPr>
      <dsp:spPr>
        <a:xfrm rot="18000000">
          <a:off x="4557854" y="1811293"/>
          <a:ext cx="2379190" cy="61528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02587C-33BC-CA4F-B9B6-9F178E35E534}">
      <dsp:nvSpPr>
        <dsp:cNvPr id="0" name=""/>
        <dsp:cNvSpPr/>
      </dsp:nvSpPr>
      <dsp:spPr>
        <a:xfrm>
          <a:off x="5586640" y="484227"/>
          <a:ext cx="1511214" cy="1208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Noise model</a:t>
          </a:r>
          <a:endParaRPr lang="en-US" sz="1900" kern="1200" dirty="0"/>
        </a:p>
      </dsp:txBody>
      <dsp:txXfrm>
        <a:off x="5622050" y="519637"/>
        <a:ext cx="1440394" cy="1138151"/>
      </dsp:txXfrm>
    </dsp:sp>
    <dsp:sp modelId="{9B567E8E-1B71-7D41-850E-2D85CD608279}">
      <dsp:nvSpPr>
        <dsp:cNvPr id="0" name=""/>
        <dsp:cNvSpPr/>
      </dsp:nvSpPr>
      <dsp:spPr>
        <a:xfrm rot="19800000">
          <a:off x="5439062" y="2692501"/>
          <a:ext cx="2379190" cy="61528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635B22-14DA-3046-9EB5-991FBB6DCF80}">
      <dsp:nvSpPr>
        <dsp:cNvPr id="0" name=""/>
        <dsp:cNvSpPr/>
      </dsp:nvSpPr>
      <dsp:spPr>
        <a:xfrm>
          <a:off x="6903270" y="1800857"/>
          <a:ext cx="1511214" cy="1208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Atmospheric differential refraction (ADR)</a:t>
          </a:r>
          <a:endParaRPr lang="en-US" sz="1900" kern="1200" dirty="0"/>
        </a:p>
      </dsp:txBody>
      <dsp:txXfrm>
        <a:off x="6938680" y="1836267"/>
        <a:ext cx="1440394" cy="1138151"/>
      </dsp:txXfrm>
    </dsp:sp>
    <dsp:sp modelId="{D05EE3AC-5513-D448-ABFE-7A043E65EF1F}">
      <dsp:nvSpPr>
        <dsp:cNvPr id="0" name=""/>
        <dsp:cNvSpPr/>
      </dsp:nvSpPr>
      <dsp:spPr>
        <a:xfrm>
          <a:off x="5761607" y="3896253"/>
          <a:ext cx="2379190" cy="61528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2A97B0-DCDA-7241-BAA8-92BB021D82E1}">
      <dsp:nvSpPr>
        <dsp:cNvPr id="0" name=""/>
        <dsp:cNvSpPr/>
      </dsp:nvSpPr>
      <dsp:spPr>
        <a:xfrm>
          <a:off x="7385190" y="3599408"/>
          <a:ext cx="1511214" cy="1208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DIT x NDIT</a:t>
          </a:r>
          <a:endParaRPr lang="en-US" sz="1900" kern="1200" dirty="0"/>
        </a:p>
      </dsp:txBody>
      <dsp:txXfrm>
        <a:off x="7420600" y="3634818"/>
        <a:ext cx="1440394" cy="1138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57DBE-12CB-F04D-835A-D8DD06640D07}">
      <dsp:nvSpPr>
        <dsp:cNvPr id="0" name=""/>
        <dsp:cNvSpPr/>
      </dsp:nvSpPr>
      <dsp:spPr>
        <a:xfrm>
          <a:off x="2981252" y="2940580"/>
          <a:ext cx="2066115" cy="2066115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Star particle (SSP) spectrum</a:t>
          </a:r>
          <a:endParaRPr lang="en-US" sz="2500" b="1" kern="1200" dirty="0"/>
        </a:p>
      </dsp:txBody>
      <dsp:txXfrm>
        <a:off x="3283828" y="3243156"/>
        <a:ext cx="1460963" cy="1460963"/>
      </dsp:txXfrm>
    </dsp:sp>
    <dsp:sp modelId="{6E3CD259-4D39-C640-B9DD-7A735FD5DCE0}">
      <dsp:nvSpPr>
        <dsp:cNvPr id="0" name=""/>
        <dsp:cNvSpPr/>
      </dsp:nvSpPr>
      <dsp:spPr>
        <a:xfrm rot="10800000">
          <a:off x="982019" y="3679216"/>
          <a:ext cx="1889275" cy="58884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704022-91B3-3B4C-BE9A-7EDC2411F23B}">
      <dsp:nvSpPr>
        <dsp:cNvPr id="0" name=""/>
        <dsp:cNvSpPr/>
      </dsp:nvSpPr>
      <dsp:spPr>
        <a:xfrm>
          <a:off x="614" y="3188514"/>
          <a:ext cx="1962809" cy="15702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Mass</a:t>
          </a:r>
          <a:endParaRPr lang="en-US" sz="2800" kern="1200" dirty="0"/>
        </a:p>
      </dsp:txBody>
      <dsp:txXfrm>
        <a:off x="46605" y="3234505"/>
        <a:ext cx="1870827" cy="1478265"/>
      </dsp:txXfrm>
    </dsp:sp>
    <dsp:sp modelId="{B4F8B25D-8DE5-EE41-B204-1EFF4D11312A}">
      <dsp:nvSpPr>
        <dsp:cNvPr id="0" name=""/>
        <dsp:cNvSpPr/>
      </dsp:nvSpPr>
      <dsp:spPr>
        <a:xfrm rot="13500000">
          <a:off x="1593478" y="2203023"/>
          <a:ext cx="1889275" cy="58884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F906249-D01A-D146-A570-C67E04C62C32}">
      <dsp:nvSpPr>
        <dsp:cNvPr id="0" name=""/>
        <dsp:cNvSpPr/>
      </dsp:nvSpPr>
      <dsp:spPr>
        <a:xfrm>
          <a:off x="888752" y="1044361"/>
          <a:ext cx="1962809" cy="15702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Metallicity</a:t>
          </a:r>
          <a:endParaRPr lang="en-US" sz="2800" kern="1200" dirty="0"/>
        </a:p>
      </dsp:txBody>
      <dsp:txXfrm>
        <a:off x="934743" y="1090352"/>
        <a:ext cx="1870827" cy="1478265"/>
      </dsp:txXfrm>
    </dsp:sp>
    <dsp:sp modelId="{36027833-B1B2-C44E-A5EF-14C9ED95B3F6}">
      <dsp:nvSpPr>
        <dsp:cNvPr id="0" name=""/>
        <dsp:cNvSpPr/>
      </dsp:nvSpPr>
      <dsp:spPr>
        <a:xfrm rot="16200000">
          <a:off x="3069672" y="1591563"/>
          <a:ext cx="1889275" cy="58884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7CEA4A-7158-8E40-B1F2-2D0A746DA043}">
      <dsp:nvSpPr>
        <dsp:cNvPr id="0" name=""/>
        <dsp:cNvSpPr/>
      </dsp:nvSpPr>
      <dsp:spPr>
        <a:xfrm>
          <a:off x="3032905" y="156224"/>
          <a:ext cx="1962809" cy="15702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Age</a:t>
          </a:r>
          <a:endParaRPr lang="en-US" sz="2800" kern="1200" dirty="0"/>
        </a:p>
      </dsp:txBody>
      <dsp:txXfrm>
        <a:off x="3078896" y="202215"/>
        <a:ext cx="1870827" cy="1478265"/>
      </dsp:txXfrm>
    </dsp:sp>
    <dsp:sp modelId="{6494885D-E3A7-6440-8848-89347AD4BA8A}">
      <dsp:nvSpPr>
        <dsp:cNvPr id="0" name=""/>
        <dsp:cNvSpPr/>
      </dsp:nvSpPr>
      <dsp:spPr>
        <a:xfrm rot="18900000">
          <a:off x="4545865" y="2203023"/>
          <a:ext cx="1889275" cy="58884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F98145E-ED7B-9249-880B-AF1C711F0A87}">
      <dsp:nvSpPr>
        <dsp:cNvPr id="0" name=""/>
        <dsp:cNvSpPr/>
      </dsp:nvSpPr>
      <dsp:spPr>
        <a:xfrm>
          <a:off x="5177058" y="1044361"/>
          <a:ext cx="1962809" cy="15702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[x, y, z] velocity (rest-frame)</a:t>
          </a:r>
          <a:endParaRPr lang="en-US" sz="2800" kern="1200" dirty="0"/>
        </a:p>
      </dsp:txBody>
      <dsp:txXfrm>
        <a:off x="5223049" y="1090352"/>
        <a:ext cx="1870827" cy="1478265"/>
      </dsp:txXfrm>
    </dsp:sp>
    <dsp:sp modelId="{539C3AC4-4645-FA49-9BDD-C660A006E5DD}">
      <dsp:nvSpPr>
        <dsp:cNvPr id="0" name=""/>
        <dsp:cNvSpPr/>
      </dsp:nvSpPr>
      <dsp:spPr>
        <a:xfrm>
          <a:off x="5157325" y="3679216"/>
          <a:ext cx="1889275" cy="58884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5919561-9FD1-544B-95E7-66F5BE378975}">
      <dsp:nvSpPr>
        <dsp:cNvPr id="0" name=""/>
        <dsp:cNvSpPr/>
      </dsp:nvSpPr>
      <dsp:spPr>
        <a:xfrm>
          <a:off x="6065195" y="3188514"/>
          <a:ext cx="1962809" cy="15702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Library of model spectra</a:t>
          </a:r>
        </a:p>
      </dsp:txBody>
      <dsp:txXfrm>
        <a:off x="6111186" y="3234505"/>
        <a:ext cx="1870827" cy="14782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352A9-E974-F74E-BB3F-B377E39EA027}">
      <dsp:nvSpPr>
        <dsp:cNvPr id="0" name=""/>
        <dsp:cNvSpPr/>
      </dsp:nvSpPr>
      <dsp:spPr>
        <a:xfrm>
          <a:off x="702957" y="445421"/>
          <a:ext cx="2568882" cy="89213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9400C-D275-1545-8314-5DD73C01E99B}">
      <dsp:nvSpPr>
        <dsp:cNvPr id="0" name=""/>
        <dsp:cNvSpPr/>
      </dsp:nvSpPr>
      <dsp:spPr>
        <a:xfrm>
          <a:off x="1742458" y="2629966"/>
          <a:ext cx="497845" cy="318621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1296C46-513D-B540-8770-ABE5DA7CB4D6}">
      <dsp:nvSpPr>
        <dsp:cNvPr id="0" name=""/>
        <dsp:cNvSpPr/>
      </dsp:nvSpPr>
      <dsp:spPr>
        <a:xfrm>
          <a:off x="654176" y="2869948"/>
          <a:ext cx="2674409" cy="1089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0000"/>
              </a:solidFill>
            </a:rPr>
            <a:t>“Pseudo-</a:t>
          </a:r>
          <a:r>
            <a:rPr lang="en-US" sz="2400" b="1" kern="1200" dirty="0" err="1" smtClean="0">
              <a:solidFill>
                <a:srgbClr val="FF0000"/>
              </a:solidFill>
            </a:rPr>
            <a:t>spaxel</a:t>
          </a:r>
          <a:r>
            <a:rPr lang="en-US" sz="2400" b="1" kern="1200" dirty="0" smtClean="0">
              <a:solidFill>
                <a:srgbClr val="FF0000"/>
              </a:solidFill>
            </a:rPr>
            <a:t>” spectrum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654176" y="2869948"/>
        <a:ext cx="2674409" cy="1089068"/>
      </dsp:txXfrm>
    </dsp:sp>
    <dsp:sp modelId="{FCE62FF9-3ECC-CA49-8BA1-563C273D2420}">
      <dsp:nvSpPr>
        <dsp:cNvPr id="0" name=""/>
        <dsp:cNvSpPr/>
      </dsp:nvSpPr>
      <dsp:spPr>
        <a:xfrm>
          <a:off x="1636915" y="1406461"/>
          <a:ext cx="896121" cy="8961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SSP</a:t>
          </a:r>
          <a:endParaRPr lang="en-US" sz="3000" kern="1200" dirty="0"/>
        </a:p>
      </dsp:txBody>
      <dsp:txXfrm>
        <a:off x="1768149" y="1537695"/>
        <a:ext cx="633653" cy="633653"/>
      </dsp:txXfrm>
    </dsp:sp>
    <dsp:sp modelId="{58897C0A-08E4-A244-989A-D7AE42B0ECB1}">
      <dsp:nvSpPr>
        <dsp:cNvPr id="0" name=""/>
        <dsp:cNvSpPr/>
      </dsp:nvSpPr>
      <dsp:spPr>
        <a:xfrm>
          <a:off x="995690" y="734171"/>
          <a:ext cx="896121" cy="896121"/>
        </a:xfrm>
        <a:prstGeom prst="ellips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SSP</a:t>
          </a:r>
          <a:endParaRPr lang="en-US" sz="3000" kern="1200" dirty="0"/>
        </a:p>
      </dsp:txBody>
      <dsp:txXfrm>
        <a:off x="1126924" y="865405"/>
        <a:ext cx="633653" cy="633653"/>
      </dsp:txXfrm>
    </dsp:sp>
    <dsp:sp modelId="{6949110C-38B1-A049-A28B-1A18DDA54983}">
      <dsp:nvSpPr>
        <dsp:cNvPr id="0" name=""/>
        <dsp:cNvSpPr/>
      </dsp:nvSpPr>
      <dsp:spPr>
        <a:xfrm>
          <a:off x="1911726" y="517509"/>
          <a:ext cx="896121" cy="896121"/>
        </a:xfrm>
        <a:prstGeom prst="ellipse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SSP</a:t>
          </a:r>
          <a:endParaRPr lang="en-US" sz="3000" kern="1200" dirty="0"/>
        </a:p>
      </dsp:txBody>
      <dsp:txXfrm>
        <a:off x="2042960" y="648743"/>
        <a:ext cx="633653" cy="633653"/>
      </dsp:txXfrm>
    </dsp:sp>
    <dsp:sp modelId="{2EADF0FA-447C-094B-BB3A-9E46B8EB6B2B}">
      <dsp:nvSpPr>
        <dsp:cNvPr id="0" name=""/>
        <dsp:cNvSpPr/>
      </dsp:nvSpPr>
      <dsp:spPr>
        <a:xfrm>
          <a:off x="597414" y="335895"/>
          <a:ext cx="2787934" cy="22303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8135D-E953-6A49-8C8D-6152CA9134D3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2BEB0-5B86-684B-B06B-F0BDBCC6C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2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Clumps are important</a:t>
            </a:r>
            <a:r>
              <a:rPr lang="en-US" baseline="0" dirty="0" smtClean="0"/>
              <a:t> – they’re thought to form from internal </a:t>
            </a:r>
            <a:r>
              <a:rPr lang="en-US" baseline="0" dirty="0" err="1" smtClean="0"/>
              <a:t>grav</a:t>
            </a:r>
            <a:r>
              <a:rPr lang="en-US" baseline="0" dirty="0" smtClean="0"/>
              <a:t> instabilities in gas-rich discs; they are seen to be ubiquitous in galaxies with ordered rotation. At high-z galaxies (1-5) SF galaxies are generally gassy, clumpy and turbulent. ~50% of baryons in cold molecular gas </a:t>
            </a:r>
            <a:r>
              <a:rPr lang="en-US" baseline="0" dirty="0" err="1" smtClean="0"/>
              <a:t>Daddi</a:t>
            </a:r>
            <a:r>
              <a:rPr lang="en-US" baseline="0" dirty="0" smtClean="0"/>
              <a:t>+ 2010, </a:t>
            </a:r>
            <a:r>
              <a:rPr lang="en-US" baseline="0" dirty="0" err="1" smtClean="0"/>
              <a:t>Tacconi</a:t>
            </a:r>
            <a:r>
              <a:rPr lang="en-US" baseline="0" dirty="0" smtClean="0"/>
              <a:t>+ 2010; giant SF clumps of 10^7-10^9 </a:t>
            </a:r>
            <a:r>
              <a:rPr lang="en-US" baseline="0" dirty="0" err="1" smtClean="0"/>
              <a:t>Msol</a:t>
            </a:r>
            <a:r>
              <a:rPr lang="en-US" baseline="0" dirty="0" smtClean="0"/>
              <a:t>, velocity dispersion of several 10s of km/s and SFR around 100 </a:t>
            </a:r>
            <a:r>
              <a:rPr lang="en-US" baseline="0" dirty="0" err="1" smtClean="0"/>
              <a:t>Msol</a:t>
            </a:r>
            <a:r>
              <a:rPr lang="en-US" baseline="0" dirty="0" smtClean="0"/>
              <a:t>/yr.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2BEB0-5B86-684B-B06B-F0BDBCC6C5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9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40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9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7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4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1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1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0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6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5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A4A59-C7B4-0A41-992A-035528167251}" type="datetimeFigureOut">
              <a:rPr lang="en-US" smtClean="0"/>
              <a:t>01/10/15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95C04-0523-6147-9239-E8A44DA4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rah.kendrew@astro.ox.ac.uk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0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Relationship Id="rId3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73911"/>
            <a:ext cx="7772400" cy="2126539"/>
          </a:xfrm>
          <a:solidFill>
            <a:schemeClr val="bg1">
              <a:alpha val="75000"/>
            </a:schemeClr>
          </a:solidFill>
        </p:spPr>
        <p:txBody>
          <a:bodyPr anchor="b"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Simulation</a:t>
            </a:r>
            <a:r>
              <a:rPr lang="en-US" b="1" dirty="0"/>
              <a:t>-based integral field studies of high-z galaxies </a:t>
            </a:r>
            <a:r>
              <a:rPr lang="en-US" b="1" dirty="0" smtClean="0"/>
              <a:t>with E-ELT HARMONI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673" y="3886200"/>
            <a:ext cx="5275731" cy="1382249"/>
          </a:xfrm>
          <a:solidFill>
            <a:schemeClr val="bg1">
              <a:alpha val="7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Sarah Kendrew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University of Oxford</a:t>
            </a:r>
          </a:p>
          <a:p>
            <a:r>
              <a:rPr lang="en-US" sz="1600" b="1" dirty="0" smtClean="0">
                <a:solidFill>
                  <a:schemeClr val="tx1"/>
                </a:solidFill>
                <a:hlinkClick r:id="rId3"/>
              </a:rPr>
              <a:t>Sarah.kendrew@astro.ox.ac.uk</a:t>
            </a:r>
            <a:endParaRPr lang="en-US" sz="1600" b="1" dirty="0" smtClean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@</a:t>
            </a:r>
            <a:r>
              <a:rPr lang="en-US" sz="1600" b="1" dirty="0" err="1" smtClean="0">
                <a:solidFill>
                  <a:schemeClr val="tx1"/>
                </a:solidFill>
              </a:rPr>
              <a:t>sarahkendrew</a:t>
            </a:r>
            <a:endParaRPr lang="en-US" sz="1600" b="1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2256_ox_brand_blue_p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06" y="5439155"/>
            <a:ext cx="1212469" cy="12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your </a:t>
            </a:r>
            <a:r>
              <a:rPr lang="en-US" dirty="0" err="1" smtClean="0">
                <a:solidFill>
                  <a:srgbClr val="FF0000"/>
                </a:solidFill>
              </a:rPr>
              <a:t>favourite</a:t>
            </a:r>
            <a:r>
              <a:rPr lang="en-US" dirty="0" smtClean="0">
                <a:solidFill>
                  <a:srgbClr val="FF0000"/>
                </a:solidFill>
              </a:rPr>
              <a:t> IFU science will be possible with HARMONI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628"/>
          </a:xfrm>
        </p:spPr>
        <p:txBody>
          <a:bodyPr>
            <a:normAutofit/>
          </a:bodyPr>
          <a:lstStyle/>
          <a:p>
            <a:r>
              <a:rPr lang="en-US" dirty="0" smtClean="0"/>
              <a:t>Stellar populations of galaxies to the Virgo cluster</a:t>
            </a:r>
          </a:p>
          <a:p>
            <a:r>
              <a:rPr lang="en-US" dirty="0" smtClean="0"/>
              <a:t>Physical properties of </a:t>
            </a:r>
            <a:r>
              <a:rPr lang="en-US" dirty="0" err="1" smtClean="0"/>
              <a:t>exoplanets</a:t>
            </a:r>
            <a:endParaRPr lang="en-US" dirty="0" smtClean="0"/>
          </a:p>
          <a:p>
            <a:r>
              <a:rPr lang="en-US" dirty="0" err="1" smtClean="0"/>
              <a:t>Characterisation</a:t>
            </a:r>
            <a:r>
              <a:rPr lang="en-US" dirty="0" smtClean="0"/>
              <a:t> of high-z supernovae</a:t>
            </a:r>
          </a:p>
          <a:p>
            <a:r>
              <a:rPr lang="en-US" dirty="0" smtClean="0"/>
              <a:t>Dynamics and star formation properties of high-z galaxies</a:t>
            </a:r>
          </a:p>
          <a:p>
            <a:r>
              <a:rPr lang="en-US" dirty="0" smtClean="0"/>
              <a:t>Resolved spectral images of Solar System objects</a:t>
            </a:r>
          </a:p>
          <a:p>
            <a:pPr marL="0" indent="0">
              <a:buNone/>
            </a:pPr>
            <a:r>
              <a:rPr lang="en-US" dirty="0" smtClean="0"/>
              <a:t>… and much more!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0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Much planning and re-planning in recent years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Official signing of the contract between ESO &amp; STFC in September 2015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Official kick-off to the Preliminary Design Phase, Oct 2015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2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140" y="0"/>
            <a:ext cx="58128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7301"/>
            <a:ext cx="4545475" cy="43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6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400" y="2201334"/>
            <a:ext cx="78401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Maximising</a:t>
            </a:r>
            <a:r>
              <a:rPr lang="en-US" sz="3200" b="1" dirty="0"/>
              <a:t> the scientific return from E-ELT/HARMONI in the study of high-z galaxies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Observational predictions from cosmological simulations for the ELT era</a:t>
            </a:r>
          </a:p>
          <a:p>
            <a:pPr algn="ctr"/>
            <a:endParaRPr lang="en-US" sz="3200" b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Aims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246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7222" y="3832500"/>
            <a:ext cx="7772400" cy="1362075"/>
          </a:xfrm>
        </p:spPr>
        <p:txBody>
          <a:bodyPr anchor="b"/>
          <a:lstStyle/>
          <a:p>
            <a:r>
              <a:rPr lang="en-US" dirty="0" smtClean="0"/>
              <a:t>The </a:t>
            </a:r>
            <a:r>
              <a:rPr lang="en-US" dirty="0" err="1" smtClean="0"/>
              <a:t>harmoni</a:t>
            </a:r>
            <a:r>
              <a:rPr lang="en-US" dirty="0" smtClean="0"/>
              <a:t> simulator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37222" y="5194575"/>
            <a:ext cx="7772400" cy="1500187"/>
          </a:xfrm>
        </p:spPr>
        <p:txBody>
          <a:bodyPr anchor="t"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Comprehensive instrument </a:t>
            </a:r>
            <a:r>
              <a:rPr lang="en-US" sz="2400" dirty="0" err="1" smtClean="0">
                <a:solidFill>
                  <a:schemeClr val="tx1"/>
                </a:solidFill>
              </a:rPr>
              <a:t>modelling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S. </a:t>
            </a:r>
            <a:r>
              <a:rPr lang="en-US" sz="2400" dirty="0" err="1" smtClean="0">
                <a:solidFill>
                  <a:schemeClr val="tx1"/>
                </a:solidFill>
              </a:rPr>
              <a:t>Zieleniewski</a:t>
            </a:r>
            <a:r>
              <a:rPr lang="en-US" sz="2400" dirty="0" smtClean="0">
                <a:solidFill>
                  <a:schemeClr val="tx1"/>
                </a:solidFill>
              </a:rPr>
              <a:t> et al, </a:t>
            </a:r>
            <a:r>
              <a:rPr lang="en-US" sz="2400" dirty="0" smtClean="0">
                <a:solidFill>
                  <a:schemeClr val="tx1"/>
                </a:solidFill>
              </a:rPr>
              <a:t>MNRAS 2015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96" y="1559277"/>
            <a:ext cx="8131226" cy="28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9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(Good) Instrument modeling: </a:t>
            </a:r>
            <a:br>
              <a:rPr lang="en-US" sz="3600" dirty="0" smtClean="0"/>
            </a:br>
            <a:r>
              <a:rPr lang="en-US" sz="3600" dirty="0" smtClean="0"/>
              <a:t>Better instruments,  </a:t>
            </a:r>
            <a:r>
              <a:rPr lang="en-US" sz="3600" dirty="0"/>
              <a:t>B</a:t>
            </a:r>
            <a:r>
              <a:rPr lang="en-US" sz="3600" dirty="0" smtClean="0"/>
              <a:t>etter science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73" y="1417638"/>
            <a:ext cx="6700241" cy="2862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671" y="2899623"/>
            <a:ext cx="5430129" cy="3958377"/>
          </a:xfrm>
          <a:prstGeom prst="rect">
            <a:avLst/>
          </a:prstGeom>
        </p:spPr>
      </p:pic>
      <p:pic>
        <p:nvPicPr>
          <p:cNvPr id="8" name="Picture 7" descr="simulator_gui_scr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5" y="4013772"/>
            <a:ext cx="6109398" cy="24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8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7950"/>
            <a:ext cx="8229600" cy="570821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b="1" dirty="0" smtClean="0"/>
              <a:t>Understand design trade-offs</a:t>
            </a:r>
            <a:br>
              <a:rPr lang="en-US" b="1" dirty="0" smtClean="0"/>
            </a:b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Estimate / verify scientific capabilities</a:t>
            </a:r>
            <a:br>
              <a:rPr lang="en-US" b="1" dirty="0" smtClean="0"/>
            </a:b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Determine observational strategies</a:t>
            </a:r>
            <a:br>
              <a:rPr lang="en-US" b="1" dirty="0" smtClean="0"/>
            </a:b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Test processing and analysis procedures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450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HARMONI Simulator Scheme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5898541"/>
              </p:ext>
            </p:extLst>
          </p:nvPr>
        </p:nvGraphicFramePr>
        <p:xfrm>
          <a:off x="56606" y="1417638"/>
          <a:ext cx="9087394" cy="5285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xplosion 2 4"/>
          <p:cNvSpPr/>
          <p:nvPr/>
        </p:nvSpPr>
        <p:spPr>
          <a:xfrm rot="20095954">
            <a:off x="665876" y="4937556"/>
            <a:ext cx="2810935" cy="1609961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halkduster"/>
                <a:cs typeface="Chalkduster"/>
              </a:rPr>
              <a:t>~10s GB!!</a:t>
            </a:r>
            <a:endParaRPr lang="en-US" sz="20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88088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Sky background model: ESO </a:t>
            </a:r>
            <a:r>
              <a:rPr lang="en-US" dirty="0" err="1" smtClean="0"/>
              <a:t>SkyCalc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991" b="-99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675253" y="6502401"/>
            <a:ext cx="401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Noll+ 2012, Jones+ 2013, </a:t>
            </a:r>
            <a:r>
              <a:rPr lang="en-US" dirty="0" err="1" smtClean="0"/>
              <a:t>Moehler</a:t>
            </a:r>
            <a:r>
              <a:rPr lang="en-US" dirty="0" smtClean="0"/>
              <a:t>+ 2014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203" y="1259973"/>
            <a:ext cx="895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www.eso.org</a:t>
            </a:r>
            <a:r>
              <a:rPr lang="en-US" dirty="0"/>
              <a:t>/observing/</a:t>
            </a:r>
            <a:r>
              <a:rPr lang="en-US" dirty="0" err="1"/>
              <a:t>etc</a:t>
            </a:r>
            <a:r>
              <a:rPr lang="en-US" dirty="0"/>
              <a:t>/bin/gen/</a:t>
            </a:r>
            <a:r>
              <a:rPr lang="en-US" dirty="0" err="1"/>
              <a:t>form?INS.MODE</a:t>
            </a:r>
            <a:r>
              <a:rPr lang="en-US" dirty="0"/>
              <a:t>=</a:t>
            </a:r>
            <a:r>
              <a:rPr lang="en-US" dirty="0" err="1"/>
              <a:t>swspectr+INS.NAME</a:t>
            </a:r>
            <a:r>
              <a:rPr lang="en-US" dirty="0"/>
              <a:t>=SKYCALC</a:t>
            </a:r>
          </a:p>
        </p:txBody>
      </p:sp>
    </p:spTree>
    <p:extLst>
      <p:ext uri="{BB962C8B-B14F-4D97-AF65-F5344CB8AC3E}">
        <p14:creationId xmlns:p14="http://schemas.microsoft.com/office/powerpoint/2010/main" val="401497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 PSF </a:t>
            </a:r>
            <a:r>
              <a:rPr lang="en-US" dirty="0" err="1" smtClean="0"/>
              <a:t>parameterisation</a:t>
            </a:r>
            <a:endParaRPr lang="en-US" dirty="0"/>
          </a:p>
        </p:txBody>
      </p:sp>
      <p:pic>
        <p:nvPicPr>
          <p:cNvPr id="5" name="Content Placeholder 4" descr="PSF_2p4_radprofile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86" b="-1848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Content Placeholder 5" descr="Strehl_ratios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44" b="-157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1719" y="6430003"/>
            <a:ext cx="236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Zieleniewski</a:t>
            </a:r>
            <a:r>
              <a:rPr lang="en-US" dirty="0" smtClean="0"/>
              <a:t> et al,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7238" y="5658403"/>
            <a:ext cx="61576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natural guide star, laser tomographic AO</a:t>
            </a:r>
          </a:p>
          <a:p>
            <a:r>
              <a:rPr lang="en-US" sz="2400" dirty="0" smtClean="0"/>
              <a:t>Different seeing values</a:t>
            </a:r>
          </a:p>
          <a:p>
            <a:r>
              <a:rPr lang="en-US" sz="2400" dirty="0" smtClean="0"/>
              <a:t>Across wavelengths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9134" y="1560749"/>
            <a:ext cx="5555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Functional </a:t>
            </a:r>
            <a:r>
              <a:rPr lang="en-US" sz="2400" dirty="0" err="1" smtClean="0"/>
              <a:t>parameterisation</a:t>
            </a:r>
            <a:endParaRPr lang="en-US" sz="2400" dirty="0"/>
          </a:p>
          <a:p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No fudging or interpolations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668842" y="3030335"/>
            <a:ext cx="119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Sharp core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2422" y="4774277"/>
            <a:ext cx="152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Extended halo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6267" y="1600200"/>
            <a:ext cx="3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(AO simulations by Thierry Fusco)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3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552" y="3251200"/>
            <a:ext cx="86650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/>
              <a:t>Everything in this talk is simulated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 smtClean="0"/>
              <a:t>“High z” ca. 2015 ≠ “High z” ca. 2025</a:t>
            </a:r>
            <a:endParaRPr lang="en-US" sz="4400" b="1" dirty="0"/>
          </a:p>
        </p:txBody>
      </p:sp>
      <p:sp>
        <p:nvSpPr>
          <p:cNvPr id="7" name="Trapezoid 6"/>
          <p:cNvSpPr/>
          <p:nvPr/>
        </p:nvSpPr>
        <p:spPr>
          <a:xfrm rot="10800000">
            <a:off x="3860799" y="423333"/>
            <a:ext cx="999067" cy="2048934"/>
          </a:xfrm>
          <a:prstGeom prst="trapezoid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14802" y="2658533"/>
            <a:ext cx="508000" cy="474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4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AO in the near-IR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31411" b="-31411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819945" y="1912926"/>
            <a:ext cx="22829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 = 2</a:t>
            </a:r>
          </a:p>
          <a:p>
            <a:pPr algn="ctr"/>
            <a:r>
              <a:rPr lang="en-US" sz="2400" dirty="0" smtClean="0"/>
              <a:t>4 mas input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556301" y="5698394"/>
            <a:ext cx="413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Simulated ULIRG @ z=2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96491" y="1912926"/>
            <a:ext cx="22829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 mas </a:t>
            </a:r>
            <a:r>
              <a:rPr lang="en-US" sz="2400" dirty="0" err="1" smtClean="0"/>
              <a:t>obs</a:t>
            </a:r>
            <a:endParaRPr lang="en-US" sz="2400" dirty="0" smtClean="0"/>
          </a:p>
          <a:p>
            <a:pPr algn="ctr"/>
            <a:r>
              <a:rPr lang="en-US" sz="2400" dirty="0" smtClean="0"/>
              <a:t>[OII] @ 1.1 µm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05189" y="1936726"/>
            <a:ext cx="22829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 mas </a:t>
            </a:r>
            <a:r>
              <a:rPr lang="en-US" sz="2400" dirty="0" err="1" smtClean="0"/>
              <a:t>obs</a:t>
            </a:r>
            <a:endParaRPr lang="en-US" sz="2400" dirty="0" smtClean="0"/>
          </a:p>
          <a:p>
            <a:pPr algn="ctr"/>
            <a:r>
              <a:rPr lang="en-US" sz="2400" dirty="0" smtClean="0"/>
              <a:t>Hα @ 2.2 µm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72200"/>
            <a:ext cx="259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Zieleniewski</a:t>
            </a:r>
            <a:r>
              <a:rPr lang="en-US" i="1" dirty="0" smtClean="0"/>
              <a:t> et al, in prep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097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Simulator output verification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293988"/>
            <a:ext cx="4040188" cy="639762"/>
          </a:xfrm>
        </p:spPr>
        <p:txBody>
          <a:bodyPr/>
          <a:lstStyle/>
          <a:p>
            <a:r>
              <a:rPr lang="en-US" dirty="0" smtClean="0"/>
              <a:t>Vs. </a:t>
            </a:r>
            <a:r>
              <a:rPr lang="en-US" dirty="0" err="1" smtClean="0"/>
              <a:t>Puech</a:t>
            </a:r>
            <a:r>
              <a:rPr lang="en-US" dirty="0" smtClean="0"/>
              <a:t> et al (2010)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7800" b="-47800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293988"/>
            <a:ext cx="4041775" cy="639762"/>
          </a:xfrm>
        </p:spPr>
        <p:txBody>
          <a:bodyPr/>
          <a:lstStyle/>
          <a:p>
            <a:r>
              <a:rPr lang="en-US" dirty="0" smtClean="0"/>
              <a:t>Vs. SINFONI ETC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-16986" r="-16986"/>
          <a:stretch>
            <a:fillRect/>
          </a:stretch>
        </p:blipFill>
        <p:spPr>
          <a:xfrm>
            <a:off x="4398379" y="1933750"/>
            <a:ext cx="4862310" cy="4753453"/>
          </a:xfrm>
        </p:spPr>
      </p:pic>
      <p:sp>
        <p:nvSpPr>
          <p:cNvPr id="11" name="TextBox 10"/>
          <p:cNvSpPr txBox="1"/>
          <p:nvPr/>
        </p:nvSpPr>
        <p:spPr>
          <a:xfrm>
            <a:off x="0" y="6472200"/>
            <a:ext cx="241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Zieleniewski</a:t>
            </a:r>
            <a:r>
              <a:rPr lang="en-US" i="1" dirty="0" smtClean="0"/>
              <a:t> et al, </a:t>
            </a:r>
            <a:r>
              <a:rPr lang="en-US" i="1" dirty="0" smtClean="0"/>
              <a:t>2015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506" y="2741591"/>
            <a:ext cx="4131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Simple model of z=2 galaxy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0797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 or command-line</a:t>
            </a:r>
            <a:endParaRPr lang="en-US" dirty="0"/>
          </a:p>
        </p:txBody>
      </p:sp>
      <p:pic>
        <p:nvPicPr>
          <p:cNvPr id="9" name="Content Placeholder 8" descr="hsim_screenshot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" b="-772"/>
          <a:stretch/>
        </p:blipFill>
        <p:spPr>
          <a:xfrm>
            <a:off x="457200" y="3295376"/>
            <a:ext cx="8229600" cy="3150701"/>
          </a:xfrm>
        </p:spPr>
      </p:pic>
      <p:sp>
        <p:nvSpPr>
          <p:cNvPr id="10" name="TextBox 9"/>
          <p:cNvSpPr txBox="1"/>
          <p:nvPr/>
        </p:nvSpPr>
        <p:spPr>
          <a:xfrm>
            <a:off x="151730" y="1272963"/>
            <a:ext cx="2195565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Instrument setup:</a:t>
            </a:r>
          </a:p>
          <a:p>
            <a:r>
              <a:rPr lang="en-US" sz="2000" dirty="0" smtClean="0"/>
              <a:t>Input cube</a:t>
            </a:r>
          </a:p>
          <a:p>
            <a:r>
              <a:rPr lang="en-US" sz="2000" dirty="0" smtClean="0"/>
              <a:t>DIT x NDIT</a:t>
            </a:r>
          </a:p>
          <a:p>
            <a:r>
              <a:rPr lang="en-US" sz="2000" dirty="0" err="1" smtClean="0"/>
              <a:t>Spaxel</a:t>
            </a:r>
            <a:r>
              <a:rPr lang="en-US" sz="2000" dirty="0" smtClean="0"/>
              <a:t> scale</a:t>
            </a:r>
          </a:p>
          <a:p>
            <a:r>
              <a:rPr lang="en-US" sz="2000" dirty="0" smtClean="0"/>
              <a:t>Grating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1249513" y="2904179"/>
            <a:ext cx="197450" cy="5358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42752" y="1241508"/>
            <a:ext cx="2195565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Telescope</a:t>
            </a:r>
          </a:p>
          <a:p>
            <a:r>
              <a:rPr lang="en-US" sz="2000" dirty="0" smtClean="0"/>
              <a:t>PSF, AO mode</a:t>
            </a:r>
          </a:p>
          <a:p>
            <a:r>
              <a:rPr lang="en-US" sz="2000" dirty="0" smtClean="0"/>
              <a:t>Zenith angle</a:t>
            </a:r>
          </a:p>
          <a:p>
            <a:r>
              <a:rPr lang="en-US" sz="2000" dirty="0" smtClean="0"/>
              <a:t>Seeing</a:t>
            </a:r>
          </a:p>
          <a:p>
            <a:r>
              <a:rPr lang="en-US" sz="2000" dirty="0" smtClean="0"/>
              <a:t>Jitter</a:t>
            </a:r>
          </a:p>
          <a:p>
            <a:r>
              <a:rPr lang="en-US" sz="2000" dirty="0" smtClean="0"/>
              <a:t>temperature</a:t>
            </a:r>
            <a:endParaRPr lang="en-US" sz="2000" dirty="0"/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4440535" y="3180500"/>
            <a:ext cx="0" cy="4531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91235" y="1230806"/>
            <a:ext cx="2195565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Housekeeping</a:t>
            </a:r>
          </a:p>
          <a:p>
            <a:r>
              <a:rPr lang="en-US" sz="2000" dirty="0" smtClean="0"/>
              <a:t># processors to use</a:t>
            </a:r>
          </a:p>
          <a:p>
            <a:r>
              <a:rPr lang="en-US" sz="2000" dirty="0" smtClean="0"/>
              <a:t>Outputs required</a:t>
            </a:r>
          </a:p>
          <a:p>
            <a:r>
              <a:rPr lang="en-US" sz="2000" dirty="0" smtClean="0"/>
              <a:t>…</a:t>
            </a:r>
            <a:endParaRPr lang="en-US" sz="20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7589018" y="2554245"/>
            <a:ext cx="0" cy="1068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00665" y="4243802"/>
            <a:ext cx="5498458" cy="1200329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Publicly available from mid-2015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9477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13799"/>
            <a:ext cx="7772400" cy="1362075"/>
          </a:xfrm>
        </p:spPr>
        <p:txBody>
          <a:bodyPr/>
          <a:lstStyle/>
          <a:p>
            <a:r>
              <a:rPr lang="en-US" dirty="0" smtClean="0"/>
              <a:t>Integral field spectroscopy of high-z galaxies in the e-</a:t>
            </a:r>
            <a:r>
              <a:rPr lang="en-US" dirty="0" err="1" smtClean="0"/>
              <a:t>elt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69462"/>
            <a:ext cx="7772400" cy="1371192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Simulated HARMONI observations in of galaxies in the peak star formation era</a:t>
            </a:r>
          </a:p>
          <a:p>
            <a:r>
              <a:rPr lang="en-US" sz="1900" i="1" dirty="0" smtClean="0">
                <a:solidFill>
                  <a:schemeClr val="tx1"/>
                </a:solidFill>
              </a:rPr>
              <a:t>Kendrew et al, in prep</a:t>
            </a:r>
          </a:p>
          <a:p>
            <a:r>
              <a:rPr lang="en-US" sz="1900" i="1" dirty="0" err="1" smtClean="0">
                <a:solidFill>
                  <a:schemeClr val="tx1"/>
                </a:solidFill>
              </a:rPr>
              <a:t>Zieleniewski</a:t>
            </a:r>
            <a:r>
              <a:rPr lang="en-US" sz="1900" i="1" dirty="0" smtClean="0">
                <a:solidFill>
                  <a:schemeClr val="tx1"/>
                </a:solidFill>
              </a:rPr>
              <a:t> et </a:t>
            </a:r>
            <a:r>
              <a:rPr lang="en-US" sz="1900" i="1" dirty="0" smtClean="0">
                <a:solidFill>
                  <a:schemeClr val="tx1"/>
                </a:solidFill>
              </a:rPr>
              <a:t>al, 2015</a:t>
            </a:r>
            <a:endParaRPr lang="en-US" sz="1900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119350"/>
            <a:ext cx="3126126" cy="3028986"/>
          </a:xfrm>
          <a:prstGeom prst="rect">
            <a:avLst/>
          </a:prstGeom>
        </p:spPr>
      </p:pic>
      <p:pic>
        <p:nvPicPr>
          <p:cNvPr id="5" name="Picture 4" descr="input_velmap_l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15" y="0"/>
            <a:ext cx="4197781" cy="3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4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evolution studies with IFS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1500" y="1227727"/>
            <a:ext cx="8001000" cy="4883158"/>
            <a:chOff x="571500" y="984242"/>
            <a:chExt cx="8001000" cy="48831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00" y="990600"/>
              <a:ext cx="8001000" cy="4876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1500" y="984242"/>
              <a:ext cx="16979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Krajnovic</a:t>
              </a:r>
              <a:r>
                <a:rPr lang="en-US" sz="1400" b="1" dirty="0" smtClean="0"/>
                <a:t> et al 2011</a:t>
              </a:r>
              <a:endParaRPr lang="en-US" sz="1400" b="1" dirty="0"/>
            </a:p>
          </p:txBody>
        </p:sp>
      </p:grpSp>
      <p:pic>
        <p:nvPicPr>
          <p:cNvPr id="10" name="Picture 9" descr="wisnioski2014_velma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36" y="2002296"/>
            <a:ext cx="3488564" cy="48557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5212" y="6393098"/>
            <a:ext cx="185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Wisnioski</a:t>
            </a:r>
            <a:r>
              <a:rPr lang="en-US" sz="1600" dirty="0" smtClean="0">
                <a:solidFill>
                  <a:schemeClr val="bg1"/>
                </a:solidFill>
              </a:rPr>
              <a:t> et al 2014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62071"/>
            <a:ext cx="5115524" cy="3395929"/>
            <a:chOff x="0" y="3462070"/>
            <a:chExt cx="5115524" cy="3395929"/>
          </a:xfrm>
        </p:grpSpPr>
        <p:pic>
          <p:nvPicPr>
            <p:cNvPr id="2" name="Picture 1" descr="seth_nature_dwarf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62070"/>
              <a:ext cx="5115524" cy="339592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028570" y="6488667"/>
              <a:ext cx="1122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Seth+ 2014</a:t>
              </a:r>
              <a:endParaRPr lang="en-US" sz="1600" dirty="0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417638"/>
            <a:ext cx="8229600" cy="517291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rgbClr val="000000"/>
                </a:solidFill>
              </a:rPr>
              <a:t>How do galaxies assemble their mass over cosmic time?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Mergers or accretion?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rgbClr val="000000"/>
                </a:solidFill>
              </a:rPr>
              <a:t>How is the formation of stars from gas regulated as galaxies grow?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rgbClr val="000000"/>
                </a:solidFill>
              </a:rPr>
              <a:t>Galaxy – black hole co-evolution?</a:t>
            </a:r>
          </a:p>
        </p:txBody>
      </p:sp>
    </p:spTree>
    <p:extLst>
      <p:ext uri="{BB962C8B-B14F-4D97-AF65-F5344CB8AC3E}">
        <p14:creationId xmlns:p14="http://schemas.microsoft.com/office/powerpoint/2010/main" val="247244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state of the art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521137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IFU instruments assisted with/without AO </a:t>
            </a:r>
            <a:r>
              <a:rPr lang="en-US" sz="2400" dirty="0" err="1" smtClean="0"/>
              <a:t>inc</a:t>
            </a:r>
            <a:r>
              <a:rPr lang="en-US" sz="2400" dirty="0" smtClean="0"/>
              <a:t> LGS on all major 8-10-m class telescopes (SINFONI, MUSE, KMOS, OSIRIS, NIFS…)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Excellent instruments on smaller telescopes: SAURON (WHT), PMAS (CAHA), VIRUS-P (McDonald)… </a:t>
            </a:r>
            <a:r>
              <a:rPr lang="en-US" sz="2400" dirty="0" smtClean="0">
                <a:solidFill>
                  <a:srgbClr val="FF0000"/>
                </a:solidFill>
              </a:rPr>
              <a:t>+ SDSS IV/MANGA!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Spatially resolved emission line spectroscopy to z~3-4 </a:t>
            </a:r>
            <a:br>
              <a:rPr lang="en-US" sz="2400" dirty="0" smtClean="0"/>
            </a:br>
            <a:r>
              <a:rPr lang="en-US" sz="2400" dirty="0" smtClean="0"/>
              <a:t>on </a:t>
            </a:r>
            <a:r>
              <a:rPr lang="en-US" sz="2400" dirty="0" err="1" smtClean="0"/>
              <a:t>kpc</a:t>
            </a:r>
            <a:r>
              <a:rPr lang="en-US" sz="2400" dirty="0" smtClean="0"/>
              <a:t> scales (e.g. </a:t>
            </a:r>
            <a:r>
              <a:rPr lang="en-US" sz="2400" dirty="0" err="1" smtClean="0"/>
              <a:t>Förster</a:t>
            </a:r>
            <a:r>
              <a:rPr lang="en-US" sz="2400" dirty="0"/>
              <a:t> </a:t>
            </a:r>
            <a:r>
              <a:rPr lang="en-US" sz="2400" dirty="0" smtClean="0"/>
              <a:t>Schreiber+ 2006, </a:t>
            </a:r>
            <a:r>
              <a:rPr lang="en-US" sz="2400" dirty="0" err="1" smtClean="0"/>
              <a:t>Wisnioski</a:t>
            </a:r>
            <a:r>
              <a:rPr lang="en-US" sz="2400" dirty="0" smtClean="0"/>
              <a:t>+ 2014,  Law+ 2009)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Absorption line IFS for stellar populations &amp; dynamics limited to local Universe, low z</a:t>
            </a:r>
            <a:br>
              <a:rPr lang="en-US" sz="2400" dirty="0" smtClean="0"/>
            </a:br>
            <a:r>
              <a:rPr lang="en-US" sz="2400" dirty="0" smtClean="0"/>
              <a:t>(e.g. </a:t>
            </a:r>
            <a:r>
              <a:rPr lang="en-US" sz="2400" dirty="0" err="1" smtClean="0"/>
              <a:t>McDermid</a:t>
            </a:r>
            <a:r>
              <a:rPr lang="en-US" sz="2400" dirty="0" smtClean="0"/>
              <a:t>+ 2015, Blanc+ 2013, many more)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834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t="4865" r="15949" b="6682"/>
          <a:stretch/>
        </p:blipFill>
        <p:spPr bwMode="auto">
          <a:xfrm>
            <a:off x="5062577" y="229304"/>
            <a:ext cx="2783807" cy="291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lt_bann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 t="17009" r="45262" b="12279"/>
          <a:stretch/>
        </p:blipFill>
        <p:spPr>
          <a:xfrm>
            <a:off x="1084843" y="705539"/>
            <a:ext cx="2346085" cy="2028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0743" y="1419891"/>
            <a:ext cx="77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7" name="Down Arrow 6"/>
          <p:cNvSpPr/>
          <p:nvPr/>
        </p:nvSpPr>
        <p:spPr>
          <a:xfrm>
            <a:off x="4013040" y="2473780"/>
            <a:ext cx="740869" cy="13316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43352" y="3959805"/>
            <a:ext cx="5291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For galaxies at z = 2-5: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Gas kinematics on scales of ~ 100s pc </a:t>
            </a:r>
          </a:p>
          <a:p>
            <a:pPr algn="ctr"/>
            <a:r>
              <a:rPr lang="en-US" sz="2000" dirty="0" smtClean="0"/>
              <a:t>(~ giant HII regions!)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Push emission line IFS to lower SFR, M</a:t>
            </a:r>
            <a:r>
              <a:rPr lang="en-US" sz="2000" baseline="-25000" dirty="0" smtClean="0"/>
              <a:t>*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Study stellar kinematics, abundances in the peak star formation era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651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HARMONI Simulation process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417638"/>
            <a:ext cx="6946900" cy="511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2375" y="6486707"/>
            <a:ext cx="241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Zieleniewski</a:t>
            </a:r>
            <a:r>
              <a:rPr lang="en-US" i="1" dirty="0"/>
              <a:t> et al, </a:t>
            </a:r>
            <a:r>
              <a:rPr lang="en-US" i="1" dirty="0" smtClean="0"/>
              <a:t>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5603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IFS of clumpy star-forming galaxies 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200" dirty="0" smtClean="0"/>
              <a:t>S. </a:t>
            </a:r>
            <a:r>
              <a:rPr lang="en-US" sz="2200" dirty="0" err="1" smtClean="0"/>
              <a:t>Zieleniewski</a:t>
            </a:r>
            <a:r>
              <a:rPr lang="en-US" sz="2200" dirty="0" smtClean="0"/>
              <a:t> &amp; M. </a:t>
            </a:r>
            <a:r>
              <a:rPr lang="en-US" sz="2200" dirty="0" err="1" smtClean="0"/>
              <a:t>Swinbank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71533"/>
          </a:xfrm>
        </p:spPr>
        <p:txBody>
          <a:bodyPr anchor="ctr">
            <a:normAutofit fontScale="85000" lnSpcReduction="20000"/>
          </a:bodyPr>
          <a:lstStyle/>
          <a:p>
            <a:r>
              <a:rPr lang="en-US" dirty="0" smtClean="0"/>
              <a:t>High-z </a:t>
            </a:r>
            <a:r>
              <a:rPr lang="en-US" dirty="0" err="1" smtClean="0"/>
              <a:t>disky</a:t>
            </a:r>
            <a:r>
              <a:rPr lang="en-US" dirty="0" smtClean="0"/>
              <a:t> galaxies known to contain 10</a:t>
            </a:r>
            <a:r>
              <a:rPr lang="en-US" baseline="30000" dirty="0" smtClean="0"/>
              <a:t>7</a:t>
            </a:r>
            <a:r>
              <a:rPr lang="en-US" dirty="0" smtClean="0"/>
              <a:t>-10</a:t>
            </a:r>
            <a:r>
              <a:rPr lang="en-US" baseline="30000" dirty="0" smtClean="0"/>
              <a:t>9</a:t>
            </a:r>
            <a:r>
              <a:rPr lang="en-US" dirty="0" smtClean="0"/>
              <a:t>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clumps. Thought to form through disc instability</a:t>
            </a:r>
            <a:br>
              <a:rPr lang="en-US" dirty="0" smtClean="0">
                <a:sym typeface="Wingdings"/>
              </a:rPr>
            </a:br>
            <a:endParaRPr lang="en-US" dirty="0" smtClean="0"/>
          </a:p>
          <a:p>
            <a:r>
              <a:rPr lang="en-US" dirty="0" smtClean="0"/>
              <a:t>What parameter space in z, M*, SFR can HARMONI explore at different </a:t>
            </a:r>
            <a:r>
              <a:rPr lang="en-US" dirty="0" err="1" smtClean="0"/>
              <a:t>spaxel</a:t>
            </a:r>
            <a:r>
              <a:rPr lang="en-US" dirty="0" smtClean="0"/>
              <a:t> scales with emission line IFS?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 well can rotation curves, velocity dispersion of galaxy &amp; individual clumps be recovered?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-3451" b="-3315"/>
          <a:stretch/>
        </p:blipFill>
        <p:spPr>
          <a:xfrm>
            <a:off x="4648200" y="2015067"/>
            <a:ext cx="4038600" cy="3691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2533" y="5706532"/>
            <a:ext cx="323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 Clump-cluster galaxy @ z= 1.6 (</a:t>
            </a:r>
            <a:r>
              <a:rPr lang="en-US" i="1" dirty="0" err="1" smtClean="0"/>
              <a:t>Bournaud</a:t>
            </a:r>
            <a:r>
              <a:rPr lang="en-US" i="1" dirty="0" smtClean="0"/>
              <a:t>+ 2008)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3579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9822" y="291032"/>
            <a:ext cx="5591797" cy="846638"/>
          </a:xfrm>
        </p:spPr>
        <p:txBody>
          <a:bodyPr anchor="ctr">
            <a:normAutofit/>
          </a:bodyPr>
          <a:lstStyle/>
          <a:p>
            <a:pPr algn="r"/>
            <a:r>
              <a:rPr lang="en-US" sz="3200" dirty="0" smtClean="0"/>
              <a:t>Simulated clumpy galaxies</a:t>
            </a:r>
            <a:endParaRPr lang="en-US" sz="3200" dirty="0"/>
          </a:p>
        </p:txBody>
      </p:sp>
      <p:pic>
        <p:nvPicPr>
          <p:cNvPr id="6" name="Content Placeholder 5" descr="Input_galaxies_sample_cubes-12-3-9old-13-8-4-3old-18-5new-10new_ver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" b="-1465"/>
          <a:stretch/>
        </p:blipFill>
        <p:spPr>
          <a:xfrm>
            <a:off x="1821561" y="1684460"/>
            <a:ext cx="7174706" cy="346593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0" y="1252320"/>
            <a:ext cx="5327201" cy="2442909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25 simulated galaxy spectral cubes at z=2-3, </a:t>
            </a:r>
            <a:r>
              <a:rPr lang="en-US" dirty="0" err="1" smtClean="0"/>
              <a:t>randomised</a:t>
            </a:r>
            <a:r>
              <a:rPr lang="en-US" dirty="0" smtClean="0"/>
              <a:t> in: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Sersic</a:t>
            </a:r>
            <a:r>
              <a:rPr lang="en-US" sz="1400" dirty="0" smtClean="0"/>
              <a:t> index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Viewing angle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Redshift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M</a:t>
            </a:r>
            <a:r>
              <a:rPr lang="en-US" sz="1400" baseline="-25000" dirty="0" smtClean="0"/>
              <a:t>*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Gas fraction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Clumpiness</a:t>
            </a: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A</a:t>
            </a:r>
            <a:r>
              <a:rPr lang="en-US" sz="1400" baseline="-25000" dirty="0" smtClean="0"/>
              <a:t>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684" y="5450702"/>
            <a:ext cx="8777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Clump luminosity function matches that seen in observations (e.g. Livermore+ 2012)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Spectra physically motivated (continuum + emission)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Assumes constant uniform SFR over the age of the Universe at the given z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Assumes fixed nebular line ratios, Z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232044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514955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HARMONI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5195993"/>
            <a:ext cx="7772400" cy="1500187"/>
          </a:xfrm>
        </p:spPr>
        <p:txBody>
          <a:bodyPr anchor="t"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 first-light integral field spectrograph for the European ELT</a:t>
            </a:r>
          </a:p>
          <a:p>
            <a:r>
              <a:rPr lang="en-US" sz="2400" dirty="0" err="1" smtClean="0">
                <a:solidFill>
                  <a:srgbClr val="000000"/>
                </a:solidFill>
              </a:rPr>
              <a:t>Thatte</a:t>
            </a:r>
            <a:r>
              <a:rPr lang="en-US" sz="2400" dirty="0" smtClean="0">
                <a:solidFill>
                  <a:srgbClr val="000000"/>
                </a:solidFill>
              </a:rPr>
              <a:t> et al, SPIE 2014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 descr="harmoni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73" y="335217"/>
            <a:ext cx="2880740" cy="3474138"/>
          </a:xfrm>
          <a:prstGeom prst="rect">
            <a:avLst/>
          </a:prstGeom>
        </p:spPr>
      </p:pic>
      <p:pic>
        <p:nvPicPr>
          <p:cNvPr id="7" name="Picture 6" descr="elt_ban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1" y="940796"/>
            <a:ext cx="5313686" cy="2868560"/>
          </a:xfrm>
          <a:prstGeom prst="rect">
            <a:avLst/>
          </a:prstGeom>
        </p:spPr>
      </p:pic>
      <p:pic>
        <p:nvPicPr>
          <p:cNvPr id="8" name="Picture 7" descr="ukat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88894"/>
            <a:ext cx="1905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ox_r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15" y="6366669"/>
            <a:ext cx="1219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logo_cral_2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10" y="6338888"/>
            <a:ext cx="457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CSIC_logo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20" y="6248400"/>
            <a:ext cx="4365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logoiac30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05" y="62865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ALSpace_logo_rgb_150dp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88" y="6398985"/>
            <a:ext cx="1000944" cy="30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36" y="6387361"/>
            <a:ext cx="1157962" cy="33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http://www.osug.fr/local/cache-vignettes/L133xH150/IPAGlogoPosCMYK-f3b2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37" y="6318781"/>
            <a:ext cx="416094" cy="4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AMlogomin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14" y="6393180"/>
            <a:ext cx="925207" cy="32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logo+name black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5"/>
          <a:stretch/>
        </p:blipFill>
        <p:spPr bwMode="auto">
          <a:xfrm>
            <a:off x="7763403" y="6334971"/>
            <a:ext cx="356309" cy="43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05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ls_masked_h6_v6_vcut150_redshift_from_central_pixel-gals-12-3-9old-13-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3" y="185203"/>
            <a:ext cx="6239470" cy="3016153"/>
          </a:xfrm>
          <a:prstGeom prst="rect">
            <a:avLst/>
          </a:prstGeom>
        </p:spPr>
      </p:pic>
      <p:pic>
        <p:nvPicPr>
          <p:cNvPr id="6" name="Picture 5" descr="clumpygals_masked_h6_v5_vcut300-redshift_from_central_pixel-gals-4-3old-18-5new-10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05" y="3477350"/>
            <a:ext cx="6226828" cy="3010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39" y="206950"/>
            <a:ext cx="255776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Simulated observations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900s x 40 = </a:t>
            </a:r>
            <a:r>
              <a:rPr lang="en-US" b="1" u="sng" dirty="0" smtClean="0"/>
              <a:t>10 </a:t>
            </a:r>
            <a:r>
              <a:rPr lang="en-US" b="1" u="sng" dirty="0" err="1" smtClean="0"/>
              <a:t>hrs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endParaRPr lang="en-US" b="1" u="sng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LTAO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 x 20 mas </a:t>
            </a:r>
            <a:r>
              <a:rPr lang="en-US" dirty="0" err="1" smtClean="0"/>
              <a:t>spaxel</a:t>
            </a:r>
            <a:r>
              <a:rPr lang="en-US" dirty="0" smtClean="0"/>
              <a:t> scale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 ~ 3500</a:t>
            </a:r>
          </a:p>
          <a:p>
            <a:endParaRPr lang="en-US" dirty="0"/>
          </a:p>
          <a:p>
            <a:r>
              <a:rPr lang="en-US" b="1" dirty="0" smtClean="0"/>
              <a:t>DATA ANALYSIS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“Standard” processing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Kinematics measured from Hα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05708" y="3113164"/>
            <a:ext cx="16382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FF0000"/>
                </a:solidFill>
              </a:rPr>
              <a:t>CLUMPY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Bent-Up Arrow 8"/>
          <p:cNvSpPr/>
          <p:nvPr/>
        </p:nvSpPr>
        <p:spPr>
          <a:xfrm rot="10800000">
            <a:off x="6085708" y="3363588"/>
            <a:ext cx="1419999" cy="334352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9500" y="3113164"/>
            <a:ext cx="18257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SMOOTH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1" name="Bent-Up Arrow 10"/>
          <p:cNvSpPr/>
          <p:nvPr/>
        </p:nvSpPr>
        <p:spPr>
          <a:xfrm>
            <a:off x="4341836" y="3201356"/>
            <a:ext cx="1419999" cy="314632"/>
          </a:xfrm>
          <a:prstGeom prst="bentUpArrow">
            <a:avLst>
              <a:gd name="adj1" fmla="val 25000"/>
              <a:gd name="adj2" fmla="val 25000"/>
              <a:gd name="adj3" fmla="val 39242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7539" y="6568397"/>
            <a:ext cx="1916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Zieleniewski</a:t>
            </a:r>
            <a:r>
              <a:rPr lang="en-US" sz="1400" i="1" dirty="0"/>
              <a:t> et al, </a:t>
            </a:r>
            <a:r>
              <a:rPr lang="en-US" sz="1400" i="1" dirty="0" smtClean="0"/>
              <a:t>2015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9946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867"/>
            <a:ext cx="9144000" cy="320040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5223934" y="2032000"/>
            <a:ext cx="220133" cy="20320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5444067" y="1769533"/>
            <a:ext cx="220133" cy="20320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063065" y="2184400"/>
            <a:ext cx="220133" cy="20320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842917" y="2336800"/>
            <a:ext cx="220133" cy="20320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4665104" y="2489200"/>
            <a:ext cx="220133" cy="20320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4521159" y="2683935"/>
            <a:ext cx="220133" cy="20320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4317945" y="2878670"/>
            <a:ext cx="220133" cy="20320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4123198" y="3039537"/>
            <a:ext cx="220133" cy="20320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53852" y="3259673"/>
            <a:ext cx="220133" cy="20320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41133" y="4250267"/>
            <a:ext cx="33443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Dynamical mass derived: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VLT-SINFONI: 4 x 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sol</a:t>
            </a:r>
            <a:endParaRPr lang="en-US" baseline="-25000" dirty="0" smtClean="0"/>
          </a:p>
          <a:p>
            <a:pPr algn="ctr"/>
            <a:r>
              <a:rPr lang="en-US" dirty="0" smtClean="0"/>
              <a:t>E-ELT-HARMONI: 9 x 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sol</a:t>
            </a:r>
            <a:endParaRPr lang="en-US" baseline="-25000" dirty="0" smtClean="0"/>
          </a:p>
          <a:p>
            <a:pPr algn="ctr"/>
            <a:r>
              <a:rPr lang="en-US" dirty="0" smtClean="0"/>
              <a:t>Input mass = 8.6 x 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sol</a:t>
            </a:r>
            <a:endParaRPr lang="en-US" baseline="-25000" dirty="0" smtClean="0"/>
          </a:p>
          <a:p>
            <a:pPr algn="ctr"/>
            <a:endParaRPr lang="en-US" baseline="-25000" dirty="0"/>
          </a:p>
          <a:p>
            <a:pPr algn="ctr"/>
            <a:r>
              <a:rPr lang="en-US" dirty="0" smtClean="0"/>
              <a:t>E-ELT HARMONI: 5 x more independent data points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32375" y="6486707"/>
            <a:ext cx="241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Zieleniewski</a:t>
            </a:r>
            <a:r>
              <a:rPr lang="en-US" i="1" dirty="0"/>
              <a:t> et al, </a:t>
            </a:r>
            <a:r>
              <a:rPr lang="en-US" i="1" dirty="0" smtClean="0"/>
              <a:t>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2009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Simulating better galaxies</a:t>
            </a:r>
            <a:br>
              <a:rPr lang="en-US" dirty="0" smtClean="0"/>
            </a:br>
            <a:r>
              <a:rPr lang="en-US" sz="2000" dirty="0" smtClean="0"/>
              <a:t>(SK &amp; J. </a:t>
            </a:r>
            <a:r>
              <a:rPr lang="en-US" sz="2000" dirty="0" err="1" smtClean="0"/>
              <a:t>Devriendt</a:t>
            </a:r>
            <a:r>
              <a:rPr lang="en-US" sz="2000" dirty="0" smtClean="0"/>
              <a:t>; Kendrew+ in prep)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6331" y="1506751"/>
            <a:ext cx="4383475" cy="4982826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Cosmological simulations now have spatial resolutions suitable for making observational predictions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Provide &gt;&gt; 10</a:t>
            </a:r>
            <a:r>
              <a:rPr lang="en-US" sz="2400" baseline="30000" dirty="0" smtClean="0"/>
              <a:t>5 </a:t>
            </a:r>
            <a:r>
              <a:rPr lang="en-US" sz="2400" dirty="0" smtClean="0"/>
              <a:t>galaxies, evolved over time, with precisely known input physics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Major simulations (Horizon-AGN, </a:t>
            </a:r>
            <a:r>
              <a:rPr lang="en-US" sz="2400" dirty="0" err="1" smtClean="0"/>
              <a:t>Illustris</a:t>
            </a:r>
            <a:r>
              <a:rPr lang="en-US" sz="2400" dirty="0" smtClean="0"/>
              <a:t>, Eagle) routinely producing mock observations but mostly images &amp; integrated spectra (e.g. Torrey+ 2014)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11" y="1334194"/>
            <a:ext cx="3668294" cy="2652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11" y="4143958"/>
            <a:ext cx="3668294" cy="2627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211" y="640257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Illustris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211" y="3628832"/>
            <a:ext cx="141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Horizon-AGN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837" y="2150149"/>
            <a:ext cx="7884963" cy="267765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For HARMONI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srgbClr val="FF0000"/>
                </a:solidFill>
              </a:rPr>
              <a:t>nput spectral CUBES from simulation particle data</a:t>
            </a:r>
          </a:p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Mock IFS observations with Simulator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4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171"/>
            <a:ext cx="8229600" cy="1143000"/>
          </a:xfrm>
        </p:spPr>
        <p:txBody>
          <a:bodyPr/>
          <a:lstStyle/>
          <a:p>
            <a:r>
              <a:rPr lang="en-US" dirty="0" smtClean="0"/>
              <a:t>NUTFB simulation@ z=3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93" y="4670902"/>
            <a:ext cx="8852945" cy="1299954"/>
          </a:xfrm>
        </p:spPr>
        <p:txBody>
          <a:bodyPr>
            <a:noAutofit/>
          </a:bodyPr>
          <a:lstStyle/>
          <a:p>
            <a:r>
              <a:rPr lang="en-US" sz="2400" dirty="0" smtClean="0"/>
              <a:t>Zoom-in </a:t>
            </a:r>
            <a:r>
              <a:rPr lang="en-US" sz="2400" dirty="0" err="1" smtClean="0"/>
              <a:t>sim</a:t>
            </a:r>
            <a:r>
              <a:rPr lang="en-US" sz="2400" dirty="0" smtClean="0"/>
              <a:t> from the NUT suite (Powell+ 2011; </a:t>
            </a:r>
            <a:r>
              <a:rPr lang="en-US" sz="2400" dirty="0" err="1" smtClean="0"/>
              <a:t>Kimm</a:t>
            </a:r>
            <a:r>
              <a:rPr lang="en-US" sz="2400" dirty="0" smtClean="0"/>
              <a:t> + 2011) using RAMSES (</a:t>
            </a:r>
            <a:r>
              <a:rPr lang="en-US" sz="2400" dirty="0" err="1" smtClean="0"/>
              <a:t>Teyssier</a:t>
            </a:r>
            <a:r>
              <a:rPr lang="en-US" sz="2400" dirty="0" smtClean="0"/>
              <a:t> 02)</a:t>
            </a:r>
          </a:p>
          <a:p>
            <a:r>
              <a:rPr lang="en-US" sz="2400" dirty="0" smtClean="0"/>
              <a:t>Terminates @ z=3 (@ ~2.2 </a:t>
            </a:r>
            <a:r>
              <a:rPr lang="en-US" sz="2400" dirty="0" err="1" smtClean="0"/>
              <a:t>Gyr</a:t>
            </a:r>
            <a:r>
              <a:rPr lang="en-US" sz="2400" dirty="0" smtClean="0"/>
              <a:t>), physical spatial resolution of 12 pc</a:t>
            </a:r>
          </a:p>
          <a:p>
            <a:r>
              <a:rPr lang="en-US" sz="2400" dirty="0" smtClean="0"/>
              <a:t>“Milky Way-like galaxy”</a:t>
            </a:r>
          </a:p>
          <a:p>
            <a:endParaRPr lang="en-US" sz="24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260018" y="1314955"/>
            <a:ext cx="6666320" cy="2965121"/>
            <a:chOff x="579078" y="21595033"/>
            <a:chExt cx="13331281" cy="5929638"/>
          </a:xfrm>
        </p:grpSpPr>
        <p:pic>
          <p:nvPicPr>
            <p:cNvPr id="5" name="Picture 4" descr="z3gal_density_pynbod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4" t="5349" r="10223"/>
            <a:stretch/>
          </p:blipFill>
          <p:spPr>
            <a:xfrm>
              <a:off x="7723746" y="21780703"/>
              <a:ext cx="6186613" cy="5193467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79078" y="21595033"/>
              <a:ext cx="7394435" cy="5929638"/>
              <a:chOff x="1000265" y="22407801"/>
              <a:chExt cx="7394435" cy="5929638"/>
            </a:xfrm>
          </p:grpSpPr>
          <p:pic>
            <p:nvPicPr>
              <p:cNvPr id="7" name="Picture 6" descr="ramses_dmhalo_100kpc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5" t="6414" r="10442"/>
              <a:stretch/>
            </p:blipFill>
            <p:spPr>
              <a:xfrm>
                <a:off x="1000265" y="22407801"/>
                <a:ext cx="7144668" cy="5929638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104216" y="24919173"/>
                <a:ext cx="503767" cy="503767"/>
              </a:xfrm>
              <a:prstGeom prst="rect">
                <a:avLst/>
              </a:prstGeom>
              <a:noFill/>
              <a:ln w="254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flipV="1">
                <a:off x="4607983" y="22821900"/>
                <a:ext cx="3786717" cy="2097274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607983" y="25422940"/>
                <a:ext cx="3786717" cy="176776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/>
          <p:cNvSpPr txBox="1"/>
          <p:nvPr/>
        </p:nvSpPr>
        <p:spPr>
          <a:xfrm>
            <a:off x="26459" y="1661986"/>
            <a:ext cx="2099130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DM</a:t>
            </a:r>
            <a:r>
              <a:rPr lang="en-US" dirty="0" smtClean="0"/>
              <a:t> = 5e4 </a:t>
            </a:r>
            <a:r>
              <a:rPr lang="en-US" dirty="0">
                <a:sym typeface="Wingdings"/>
              </a:rPr>
              <a:t>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algn="ctr"/>
            <a:r>
              <a:rPr lang="en-US" dirty="0" err="1" smtClean="0"/>
              <a:t>M</a:t>
            </a:r>
            <a:r>
              <a:rPr lang="en-US" baseline="-25000" dirty="0" err="1" smtClean="0"/>
              <a:t>star</a:t>
            </a:r>
            <a:r>
              <a:rPr lang="en-US" dirty="0" smtClean="0"/>
              <a:t> = 2e4 </a:t>
            </a:r>
            <a:r>
              <a:rPr lang="en-US" dirty="0">
                <a:sym typeface="Wingdings"/>
              </a:rPr>
              <a:t>M</a:t>
            </a:r>
            <a:r>
              <a:rPr lang="en-US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/>
          </a:p>
          <a:p>
            <a:pPr algn="ctr"/>
            <a:r>
              <a:rPr lang="en-US" dirty="0" smtClean="0"/>
              <a:t>nth = 400 cm</a:t>
            </a:r>
            <a:r>
              <a:rPr lang="en-US" baseline="30000" dirty="0" smtClean="0"/>
              <a:t>-3</a:t>
            </a:r>
          </a:p>
          <a:p>
            <a:pPr algn="ctr"/>
            <a:r>
              <a:rPr lang="en-US" dirty="0" err="1" smtClean="0"/>
              <a:t>z</a:t>
            </a:r>
            <a:r>
              <a:rPr lang="en-US" baseline="-25000" dirty="0" err="1" smtClean="0"/>
              <a:t>end</a:t>
            </a:r>
            <a:r>
              <a:rPr lang="en-US" dirty="0" smtClean="0"/>
              <a:t> = 3</a:t>
            </a:r>
          </a:p>
          <a:p>
            <a:pPr algn="ctr"/>
            <a:r>
              <a:rPr lang="en-US" dirty="0" err="1" smtClean="0"/>
              <a:t>z</a:t>
            </a:r>
            <a:r>
              <a:rPr lang="en-US" baseline="-25000" dirty="0" err="1" smtClean="0"/>
              <a:t>UV</a:t>
            </a:r>
            <a:r>
              <a:rPr lang="en-US" baseline="-25000" dirty="0" smtClean="0"/>
              <a:t> </a:t>
            </a:r>
            <a:r>
              <a:rPr lang="en-US" dirty="0" smtClean="0"/>
              <a:t>= 8.5</a:t>
            </a:r>
          </a:p>
          <a:p>
            <a:pPr algn="ctr"/>
            <a:r>
              <a:rPr lang="en-US" dirty="0" smtClean="0"/>
              <a:t>SFE = 1%</a:t>
            </a:r>
          </a:p>
          <a:p>
            <a:pPr algn="ctr"/>
            <a:r>
              <a:rPr lang="en-US" dirty="0" smtClean="0"/>
              <a:t>SN Type II 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5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 descr="ramses_denspro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 b="-2256"/>
          <a:stretch/>
        </p:blipFill>
        <p:spPr>
          <a:xfrm>
            <a:off x="5021538" y="186796"/>
            <a:ext cx="3793430" cy="2855938"/>
          </a:xfrm>
          <a:prstGeom prst="rect">
            <a:avLst/>
          </a:prstGeom>
        </p:spPr>
      </p:pic>
      <p:pic>
        <p:nvPicPr>
          <p:cNvPr id="4" name="Picture 3" descr="z3gal_stars_pynbody_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74" y="3302369"/>
            <a:ext cx="3696126" cy="2772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456" y="231746"/>
            <a:ext cx="4495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Mass density profile </a:t>
            </a:r>
            <a:r>
              <a:rPr lang="en-US" sz="2800" b="1" dirty="0" smtClean="0">
                <a:sym typeface="Wingdings"/>
              </a:rPr>
              <a:t></a:t>
            </a:r>
          </a:p>
          <a:p>
            <a:pPr algn="r"/>
            <a:r>
              <a:rPr lang="en-US" b="1" dirty="0" smtClean="0">
                <a:sym typeface="Wingdings"/>
              </a:rPr>
              <a:t>Halo mass 10</a:t>
            </a:r>
            <a:r>
              <a:rPr lang="en-US" b="1" baseline="30000" dirty="0" smtClean="0">
                <a:sym typeface="Wingdings"/>
              </a:rPr>
              <a:t>11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>
                <a:sym typeface="Wingdings"/>
              </a:rPr>
              <a:t>M</a:t>
            </a:r>
            <a:r>
              <a:rPr lang="en-US" b="1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b="1" dirty="0" smtClean="0">
                <a:sym typeface="Wingdings"/>
              </a:rPr>
              <a:t>, Stellar mass 10</a:t>
            </a:r>
            <a:r>
              <a:rPr lang="en-US" b="1" baseline="30000" dirty="0" smtClean="0">
                <a:sym typeface="Wingdings"/>
              </a:rPr>
              <a:t>10</a:t>
            </a:r>
            <a:r>
              <a:rPr lang="en-US" b="1" dirty="0" smtClean="0">
                <a:sym typeface="Wingdings"/>
              </a:rPr>
              <a:t> M</a:t>
            </a:r>
            <a:r>
              <a:rPr lang="en-US" b="1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5021538" y="6012730"/>
            <a:ext cx="393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^ Stellar mass density ^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304800" y="350896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^ Star particle age distribution ^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68" y="1191439"/>
            <a:ext cx="3018082" cy="2405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902" y="4266225"/>
            <a:ext cx="3327400" cy="247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1498" y="5390504"/>
            <a:ext cx="2055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ym typeface="Wingdings"/>
              </a:rPr>
              <a:t> </a:t>
            </a:r>
            <a:r>
              <a:rPr lang="en-US" sz="2400" b="1" dirty="0" err="1" smtClean="0"/>
              <a:t>Metallicity</a:t>
            </a:r>
            <a:r>
              <a:rPr lang="en-US" sz="2400" b="1" dirty="0" smtClean="0"/>
              <a:t> distribution</a:t>
            </a:r>
            <a:endParaRPr lang="en-US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62463" y="3235718"/>
            <a:ext cx="5176150" cy="3622282"/>
            <a:chOff x="4064061" y="3235718"/>
            <a:chExt cx="5176150" cy="3622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64061" y="3267165"/>
              <a:ext cx="5176150" cy="35908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TextBox 12"/>
            <p:cNvSpPr txBox="1"/>
            <p:nvPr/>
          </p:nvSpPr>
          <p:spPr>
            <a:xfrm>
              <a:off x="7590638" y="3235718"/>
              <a:ext cx="1649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Behroozi</a:t>
              </a:r>
              <a:r>
                <a:rPr lang="en-US" dirty="0" smtClean="0"/>
                <a:t>+ 2013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041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395461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Every star particle represents a simple stellar population (SSP)</a:t>
            </a:r>
            <a:endParaRPr lang="en-US" sz="2800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90239657"/>
              </p:ext>
            </p:extLst>
          </p:nvPr>
        </p:nvGraphicFramePr>
        <p:xfrm>
          <a:off x="658180" y="1341476"/>
          <a:ext cx="8028620" cy="5162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94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gal_stars_pynbody_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8115" r="8124"/>
          <a:stretch/>
        </p:blipFill>
        <p:spPr>
          <a:xfrm>
            <a:off x="3142303" y="709749"/>
            <a:ext cx="5771649" cy="464000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146348"/>
              </p:ext>
            </p:extLst>
          </p:nvPr>
        </p:nvGraphicFramePr>
        <p:xfrm>
          <a:off x="3735168" y="825213"/>
          <a:ext cx="3997992" cy="4058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99749"/>
                <a:gridCol w="499749"/>
                <a:gridCol w="499749"/>
                <a:gridCol w="499749"/>
                <a:gridCol w="499749"/>
                <a:gridCol w="499749"/>
                <a:gridCol w="499749"/>
                <a:gridCol w="499749"/>
              </a:tblGrid>
              <a:tr h="5072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78136" y="161254"/>
            <a:ext cx="544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 mas  x 1 mas grid of “pseudo-</a:t>
            </a:r>
            <a:r>
              <a:rPr lang="en-US" sz="2400" b="1" dirty="0" err="1" smtClean="0"/>
              <a:t>spaxels</a:t>
            </a:r>
            <a:r>
              <a:rPr lang="en-US" sz="2400" b="1" dirty="0" smtClean="0"/>
              <a:t>”</a:t>
            </a:r>
            <a:endParaRPr lang="en-US" sz="24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30452810"/>
              </p:ext>
            </p:extLst>
          </p:nvPr>
        </p:nvGraphicFramePr>
        <p:xfrm>
          <a:off x="0" y="55461"/>
          <a:ext cx="398276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spec_coadd_cli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6655"/>
            <a:ext cx="3614650" cy="27109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78136" y="5195973"/>
            <a:ext cx="6001697" cy="1477328"/>
            <a:chOff x="3142302" y="5195973"/>
            <a:chExt cx="6001697" cy="1477328"/>
          </a:xfrm>
        </p:grpSpPr>
        <p:sp>
          <p:nvSpPr>
            <p:cNvPr id="8" name="TextBox 7"/>
            <p:cNvSpPr txBox="1"/>
            <p:nvPr/>
          </p:nvSpPr>
          <p:spPr>
            <a:xfrm>
              <a:off x="4410861" y="5195973"/>
              <a:ext cx="47331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MIUSCAT SSP models (</a:t>
              </a:r>
              <a:r>
                <a:rPr lang="en-US" dirty="0" err="1" smtClean="0"/>
                <a:t>Vazdekis</a:t>
              </a:r>
              <a:r>
                <a:rPr lang="en-US" dirty="0" smtClean="0"/>
                <a:t>+ 2010)</a:t>
              </a:r>
            </a:p>
            <a:p>
              <a:r>
                <a:rPr lang="en-US" dirty="0" err="1" smtClean="0"/>
                <a:t>Salpeter</a:t>
              </a:r>
              <a:r>
                <a:rPr lang="en-US" dirty="0" smtClean="0"/>
                <a:t> IMF</a:t>
              </a:r>
            </a:p>
            <a:p>
              <a:r>
                <a:rPr lang="en-US" dirty="0" smtClean="0"/>
                <a:t>Empirical library</a:t>
              </a:r>
            </a:p>
            <a:p>
              <a:r>
                <a:rPr lang="en-US" dirty="0" smtClean="0"/>
                <a:t>3800 – 9500 </a:t>
              </a:r>
              <a:r>
                <a:rPr lang="en-US" dirty="0" err="1"/>
                <a:t>Å</a:t>
              </a:r>
              <a:endParaRPr lang="en-US" dirty="0" smtClean="0"/>
            </a:p>
            <a:p>
              <a:r>
                <a:rPr lang="en-US" dirty="0" smtClean="0"/>
                <a:t>FWHM ~ 2.5 </a:t>
              </a:r>
              <a:r>
                <a:rPr lang="en-US" dirty="0" err="1" smtClean="0"/>
                <a:t>Å</a:t>
              </a:r>
              <a:r>
                <a:rPr lang="en-US" dirty="0" smtClean="0"/>
                <a:t> (R~1500-2500)</a:t>
              </a:r>
              <a:endParaRPr lang="en-US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142302" y="5753888"/>
              <a:ext cx="1268559" cy="35002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 rot="1558909">
            <a:off x="1485111" y="3001507"/>
            <a:ext cx="4700991" cy="646331"/>
            <a:chOff x="2390184" y="2813313"/>
            <a:chExt cx="4700991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2390184" y="2813313"/>
              <a:ext cx="4700991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BUT NO GAS! 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10" descr="Emoticons-21-51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934" y="2866227"/>
              <a:ext cx="546787" cy="546787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1453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spec_z30_plo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t="7096" r="8048"/>
          <a:stretch/>
        </p:blipFill>
        <p:spPr>
          <a:xfrm>
            <a:off x="1005466" y="2319439"/>
            <a:ext cx="6994156" cy="445918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“simple” extrapolation to high 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40495" y="1331693"/>
            <a:ext cx="6173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continuous wavelength coverage in NIR</a:t>
            </a:r>
          </a:p>
          <a:p>
            <a:pPr algn="ctr"/>
            <a:r>
              <a:rPr lang="en-US" dirty="0" smtClean="0"/>
              <a:t>H lines not usable in absorption for star forming galaxies/AGN</a:t>
            </a:r>
          </a:p>
          <a:p>
            <a:pPr algn="ctr"/>
            <a:r>
              <a:rPr lang="en-US" dirty="0" smtClean="0"/>
              <a:t>Absorption features weaker from young stellar population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693" y="4594783"/>
            <a:ext cx="33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5003" y="4569727"/>
            <a:ext cx="33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78260" y="4462495"/>
            <a:ext cx="4288918" cy="2458640"/>
            <a:chOff x="2778260" y="4462495"/>
            <a:chExt cx="4288918" cy="2458640"/>
          </a:xfrm>
        </p:grpSpPr>
        <p:grpSp>
          <p:nvGrpSpPr>
            <p:cNvPr id="10" name="Group 9"/>
            <p:cNvGrpSpPr/>
            <p:nvPr/>
          </p:nvGrpSpPr>
          <p:grpSpPr>
            <a:xfrm>
              <a:off x="2778260" y="4462495"/>
              <a:ext cx="3653885" cy="2090142"/>
              <a:chOff x="2778260" y="4462495"/>
              <a:chExt cx="3653885" cy="20901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778260" y="4462495"/>
                <a:ext cx="1014284" cy="2090142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417861" y="4462495"/>
                <a:ext cx="1014284" cy="2090142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236892" y="6522871"/>
              <a:ext cx="961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</a:rPr>
                <a:t>Ca</a:t>
              </a:r>
              <a:r>
                <a:rPr lang="en-US" dirty="0" smtClean="0">
                  <a:solidFill>
                    <a:srgbClr val="008000"/>
                  </a:solidFill>
                </a:rPr>
                <a:t> H+K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05812" y="6551803"/>
              <a:ext cx="961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Mg b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98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pcubes_overview_gri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4"/>
          <a:stretch/>
        </p:blipFill>
        <p:spPr>
          <a:xfrm>
            <a:off x="1321011" y="35129"/>
            <a:ext cx="6296072" cy="30024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933" y="1168399"/>
            <a:ext cx="1095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 band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Ca</a:t>
            </a:r>
            <a:r>
              <a:rPr lang="en-US" sz="2400" b="1" dirty="0" smtClean="0">
                <a:solidFill>
                  <a:srgbClr val="FF0000"/>
                </a:solidFill>
              </a:rPr>
              <a:t> H+K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7083" y="1168399"/>
            <a:ext cx="106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</a:t>
            </a:r>
            <a:r>
              <a:rPr lang="en-US" sz="2400" b="1" dirty="0" smtClean="0">
                <a:solidFill>
                  <a:srgbClr val="FF0000"/>
                </a:solidFill>
              </a:rPr>
              <a:t> band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Mgb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input_integrated_ppxf_bestfit_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/>
          <a:stretch/>
        </p:blipFill>
        <p:spPr>
          <a:xfrm>
            <a:off x="757152" y="3939818"/>
            <a:ext cx="7852871" cy="2901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469" y="3074203"/>
            <a:ext cx="9189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Kinematics from </a:t>
            </a:r>
            <a:r>
              <a:rPr lang="en-US" sz="2400" dirty="0" err="1" smtClean="0"/>
              <a:t>Penalised</a:t>
            </a:r>
            <a:r>
              <a:rPr lang="en-US" sz="2400" dirty="0" smtClean="0"/>
              <a:t> Pixel fitting (</a:t>
            </a:r>
            <a:r>
              <a:rPr lang="en-US" sz="2400" dirty="0" err="1" smtClean="0"/>
              <a:t>pPXF</a:t>
            </a:r>
            <a:r>
              <a:rPr lang="en-US" sz="2400" dirty="0" smtClean="0"/>
              <a:t>) 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Cappellari</a:t>
            </a:r>
            <a:r>
              <a:rPr lang="en-US" sz="2400" dirty="0" smtClean="0"/>
              <a:t> &amp; </a:t>
            </a:r>
            <a:r>
              <a:rPr lang="en-US" sz="2400" dirty="0" err="1" smtClean="0"/>
              <a:t>Emsellem</a:t>
            </a:r>
            <a:r>
              <a:rPr lang="en-US" sz="2400" dirty="0"/>
              <a:t>, 2004; </a:t>
            </a:r>
            <a:r>
              <a:rPr lang="en-US" dirty="0"/>
              <a:t>http://www-</a:t>
            </a:r>
            <a:r>
              <a:rPr lang="en-US" dirty="0" err="1"/>
              <a:t>astro.physics.ox.ac.uk</a:t>
            </a:r>
            <a:r>
              <a:rPr lang="en-US" dirty="0"/>
              <a:t>/~mxc/software/</a:t>
            </a:r>
            <a:r>
              <a:rPr lang="en-US" sz="2400" dirty="0"/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469" y="4030135"/>
            <a:ext cx="2319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</a:t>
            </a:r>
            <a:r>
              <a:rPr lang="en-US" sz="2000" b="1" baseline="-25000" dirty="0" err="1" smtClean="0"/>
              <a:t>LOS</a:t>
            </a:r>
            <a:r>
              <a:rPr lang="en-US" sz="2000" b="1" dirty="0" smtClean="0"/>
              <a:t> = - 48 ± 12 km/s</a:t>
            </a:r>
          </a:p>
          <a:p>
            <a:r>
              <a:rPr lang="en-US" sz="2000" b="1" dirty="0" err="1" smtClean="0"/>
              <a:t>σ</a:t>
            </a:r>
            <a:r>
              <a:rPr lang="en-US" sz="2000" b="1" baseline="-25000" dirty="0" smtClean="0"/>
              <a:t>*</a:t>
            </a:r>
            <a:r>
              <a:rPr lang="en-US" sz="2000" b="1" dirty="0" smtClean="0"/>
              <a:t> = 180 ± 16 km/s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6856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Spatially resolved kinematics</a:t>
            </a:r>
            <a:endParaRPr lang="en-US" dirty="0"/>
          </a:p>
        </p:txBody>
      </p:sp>
      <p:pic>
        <p:nvPicPr>
          <p:cNvPr id="3" name="Picture 2" descr="inpcube_ppxf_fit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6" y="2161117"/>
            <a:ext cx="8459744" cy="4002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519236"/>
            <a:ext cx="3193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Every  </a:t>
            </a:r>
            <a:r>
              <a:rPr lang="en-US" sz="2400" b="1" dirty="0" err="1" smtClean="0"/>
              <a:t>spaxel</a:t>
            </a:r>
            <a:r>
              <a:rPr lang="en-US" sz="2400" b="1" dirty="0" smtClean="0"/>
              <a:t> can be fit!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4847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lt_8_cc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3" r="37215"/>
          <a:stretch/>
        </p:blipFill>
        <p:spPr>
          <a:xfrm>
            <a:off x="3228602" y="273050"/>
            <a:ext cx="5567736" cy="6375231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279542"/>
            <a:ext cx="3008313" cy="6368739"/>
          </a:xfrm>
        </p:spPr>
        <p:txBody>
          <a:bodyPr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39-m primary mirror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5-mirror optical design for 2’ field of view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Adaptive optics fully integrated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2 first-light instruments: MICADO, HARMONI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400" b="1" u="sng" dirty="0" smtClean="0"/>
              <a:t>Status 2015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Brazil?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Dec 2014: Green light for phased approach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Cost-capability analyses for instruments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LTAO?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2641" y="279542"/>
            <a:ext cx="5033698" cy="1162050"/>
          </a:xfrm>
        </p:spPr>
        <p:txBody>
          <a:bodyPr>
            <a:no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The European Extremely Large Telescope (2024)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13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velocity + dispersion</a:t>
            </a:r>
            <a:endParaRPr lang="en-US" dirty="0"/>
          </a:p>
        </p:txBody>
      </p:sp>
      <p:pic>
        <p:nvPicPr>
          <p:cNvPr id="3" name="Picture 2" descr="ppxf_solhist_mc500_optspec_observ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"/>
          <a:stretch/>
        </p:blipFill>
        <p:spPr>
          <a:xfrm>
            <a:off x="342900" y="3316488"/>
            <a:ext cx="4062024" cy="3289300"/>
          </a:xfrm>
          <a:prstGeom prst="rect">
            <a:avLst/>
          </a:prstGeom>
        </p:spPr>
      </p:pic>
      <p:pic>
        <p:nvPicPr>
          <p:cNvPr id="4" name="Picture 3" descr="omg_itwork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r="6389"/>
          <a:stretch/>
        </p:blipFill>
        <p:spPr>
          <a:xfrm>
            <a:off x="709224" y="1313529"/>
            <a:ext cx="7391400" cy="2002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1" y="3581400"/>
            <a:ext cx="4203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 Optimally extracted integrated spectrum of galaxy</a:t>
            </a:r>
            <a:br>
              <a:rPr lang="en-US" dirty="0" smtClean="0"/>
            </a:br>
            <a:r>
              <a:rPr lang="en-US" dirty="0" smtClean="0"/>
              <a:t>(inverse variance-weighted)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pPXF</a:t>
            </a:r>
            <a:r>
              <a:rPr lang="en-US" dirty="0" smtClean="0"/>
              <a:t> fitting with abs lines &amp; gap masked out for fit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Different weighting and extraction region compared with input spectrum – needs more work…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 descr="Work_in_progre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0" y="5268146"/>
            <a:ext cx="1642041" cy="14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_snrcontours_cut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2"/>
          <a:stretch/>
        </p:blipFill>
        <p:spPr>
          <a:xfrm>
            <a:off x="321733" y="1845732"/>
            <a:ext cx="4909115" cy="4114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15-hour observation with HSIM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0934" y="1913465"/>
            <a:ext cx="35729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900 s DIT x 60</a:t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Median seeing</a:t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LTAO </a:t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10 mas spatial sampling</a:t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Runs with PSF convolution switched off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308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Analysis options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3600" dirty="0" smtClean="0"/>
              <a:t>Integrated spectroscopy</a:t>
            </a:r>
            <a:br>
              <a:rPr lang="en-US" sz="3600" dirty="0" smtClean="0"/>
            </a:br>
            <a:endParaRPr lang="en-US" sz="3600" dirty="0" smtClean="0"/>
          </a:p>
          <a:p>
            <a:pPr>
              <a:buFont typeface="Wingdings" charset="2"/>
              <a:buChar char="ü"/>
            </a:pPr>
            <a:r>
              <a:rPr lang="en-US" sz="3600" dirty="0" smtClean="0"/>
              <a:t>Noiseless output </a:t>
            </a:r>
            <a:br>
              <a:rPr lang="en-US" sz="3600" dirty="0" smtClean="0"/>
            </a:br>
            <a:r>
              <a:rPr lang="en-US" sz="3600" dirty="0" smtClean="0">
                <a:sym typeface="Wingdings"/>
              </a:rPr>
              <a:t> </a:t>
            </a:r>
            <a:r>
              <a:rPr lang="en-US" sz="3600" dirty="0" smtClean="0"/>
              <a:t>capabilities in the high-SNR limit + systematics</a:t>
            </a:r>
            <a:br>
              <a:rPr lang="en-US" sz="3600" dirty="0" smtClean="0"/>
            </a:br>
            <a:endParaRPr lang="en-US" sz="3600" dirty="0" smtClean="0"/>
          </a:p>
          <a:p>
            <a:pPr>
              <a:buFont typeface="Wingdings" charset="2"/>
              <a:buChar char="ü"/>
            </a:pPr>
            <a:r>
              <a:rPr lang="en-US" sz="3600" dirty="0" smtClean="0"/>
              <a:t>Noisy output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600" dirty="0" smtClean="0">
                <a:sym typeface="Wingdings"/>
              </a:rPr>
              <a:t> pushing the limits at low-SNR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6705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Integrated spectral fits (inner 3 </a:t>
            </a:r>
            <a:r>
              <a:rPr lang="en-US" dirty="0" err="1" smtClean="0"/>
              <a:t>kpc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 descr="intspec_noisy_ppxf_f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8" y="3898430"/>
            <a:ext cx="7840132" cy="2959570"/>
          </a:xfrm>
          <a:prstGeom prst="rect">
            <a:avLst/>
          </a:prstGeom>
        </p:spPr>
      </p:pic>
      <p:pic>
        <p:nvPicPr>
          <p:cNvPr id="4" name="Picture 3" descr="input_integrated_ppxf_bestfit_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/>
          <a:stretch/>
        </p:blipFill>
        <p:spPr>
          <a:xfrm>
            <a:off x="757152" y="1196618"/>
            <a:ext cx="7852871" cy="29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5061" y="1265241"/>
            <a:ext cx="270933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/>
              <a:t>v</a:t>
            </a:r>
            <a:r>
              <a:rPr lang="en-US" sz="2000" baseline="-25000" dirty="0" err="1" smtClean="0"/>
              <a:t>LOS</a:t>
            </a:r>
            <a:r>
              <a:rPr lang="en-US" sz="2000" dirty="0" smtClean="0"/>
              <a:t> = -48 ±12 km/s</a:t>
            </a:r>
          </a:p>
          <a:p>
            <a:pPr algn="r"/>
            <a:r>
              <a:rPr lang="en-US" sz="2000" dirty="0" err="1" smtClean="0"/>
              <a:t>σ</a:t>
            </a:r>
            <a:r>
              <a:rPr lang="en-US" sz="2000" baseline="-25000" dirty="0" smtClean="0"/>
              <a:t>* </a:t>
            </a:r>
            <a:r>
              <a:rPr lang="en-US" sz="2000" dirty="0" smtClean="0"/>
              <a:t>= 180 ± 16 km/s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862667" y="5921904"/>
            <a:ext cx="25230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/>
              <a:t>v</a:t>
            </a:r>
            <a:r>
              <a:rPr lang="en-US" sz="2000" baseline="-25000" dirty="0" err="1" smtClean="0"/>
              <a:t>LOS</a:t>
            </a:r>
            <a:r>
              <a:rPr lang="en-US" sz="2000" dirty="0" smtClean="0"/>
              <a:t> = -42 ±15 km/s</a:t>
            </a:r>
          </a:p>
          <a:p>
            <a:pPr algn="r"/>
            <a:r>
              <a:rPr lang="en-US" sz="2000" dirty="0" err="1" smtClean="0"/>
              <a:t>σ</a:t>
            </a:r>
            <a:r>
              <a:rPr lang="en-US" sz="2000" baseline="-25000" dirty="0" smtClean="0"/>
              <a:t>* </a:t>
            </a:r>
            <a:r>
              <a:rPr lang="en-US" sz="2000" dirty="0" smtClean="0"/>
              <a:t>= 181 ± 12 km/s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1302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Spatially resolved kinematics</a:t>
            </a:r>
            <a:endParaRPr lang="en-US" dirty="0"/>
          </a:p>
        </p:txBody>
      </p:sp>
      <p:pic>
        <p:nvPicPr>
          <p:cNvPr id="3" name="Picture 2" descr="noiseless_input_co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3" y="1710267"/>
            <a:ext cx="8671917" cy="4402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636" y="6163733"/>
            <a:ext cx="816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 vs. High SNR without PSF convolution to validate methods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80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iseless_ppxf_co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3" y="1078978"/>
            <a:ext cx="8292715" cy="4210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9065" y="247981"/>
            <a:ext cx="204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PSF convolution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3465" y="247981"/>
            <a:ext cx="204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 PSF convolution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87065" y="309689"/>
            <a:ext cx="2048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Difference</a:t>
            </a:r>
            <a:endParaRPr lang="en-US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43283" y="1231378"/>
            <a:ext cx="5549996" cy="4635390"/>
            <a:chOff x="343283" y="1231378"/>
            <a:chExt cx="5549996" cy="46353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283" y="1231378"/>
              <a:ext cx="5549996" cy="463539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4112925" y="5004459"/>
              <a:ext cx="14730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Davies et al 2011</a:t>
              </a:r>
              <a:endParaRPr lang="en-US" sz="1400" i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288340"/>
            <a:ext cx="9143999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Davies et al (2011) propose different correction methods for seeing limited observations</a:t>
            </a:r>
          </a:p>
          <a:p>
            <a:pPr algn="ctr"/>
            <a:r>
              <a:rPr lang="en-US" sz="2400" b="1" dirty="0" smtClean="0"/>
              <a:t>Can extend this to E-ELT AO observations for high &amp; low SNR data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84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Summary: Questions &amp;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r>
              <a:rPr lang="en-US" dirty="0" smtClean="0"/>
              <a:t>Single galaxy simulations:</a:t>
            </a:r>
          </a:p>
          <a:p>
            <a:pPr lvl="1"/>
            <a:r>
              <a:rPr lang="en-US" dirty="0" smtClean="0"/>
              <a:t>Identify best wavelength regimes vs. redshift</a:t>
            </a:r>
          </a:p>
          <a:p>
            <a:pPr lvl="1"/>
            <a:r>
              <a:rPr lang="en-US" dirty="0" smtClean="0"/>
              <a:t>Test </a:t>
            </a:r>
            <a:r>
              <a:rPr lang="en-US" dirty="0" err="1" smtClean="0"/>
              <a:t>observability</a:t>
            </a:r>
            <a:r>
              <a:rPr lang="en-US" dirty="0" smtClean="0"/>
              <a:t> of different physical prescriptions used in simulations</a:t>
            </a:r>
            <a:endParaRPr lang="en-US" dirty="0"/>
          </a:p>
          <a:p>
            <a:pPr lvl="1"/>
            <a:r>
              <a:rPr lang="en-US" dirty="0" smtClean="0"/>
              <a:t>Test observational systematics for e.g. kinematics analysis</a:t>
            </a:r>
          </a:p>
          <a:p>
            <a:r>
              <a:rPr lang="en-US" dirty="0" smtClean="0"/>
              <a:t>Thousands of galaxies:</a:t>
            </a:r>
          </a:p>
          <a:p>
            <a:pPr lvl="1"/>
            <a:r>
              <a:rPr lang="en-US" dirty="0" smtClean="0"/>
              <a:t>Explore parameter space for next-generation observatories</a:t>
            </a:r>
          </a:p>
          <a:p>
            <a:pPr lvl="1"/>
            <a:r>
              <a:rPr lang="en-US" dirty="0" smtClean="0"/>
              <a:t>With good instrument simulators, can define sample selection criteria across telescopes/instruments</a:t>
            </a:r>
          </a:p>
          <a:p>
            <a:pPr lvl="1"/>
            <a:r>
              <a:rPr lang="en-US" dirty="0" smtClean="0"/>
              <a:t>Big data &amp; coding problem</a:t>
            </a:r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2457722"/>
            <a:ext cx="6400800" cy="25545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High resolution simulations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Good instrument simulators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=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Better science!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7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-ELT_BRD2006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r="-205"/>
          <a:stretch/>
        </p:blipFill>
        <p:spPr>
          <a:xfrm>
            <a:off x="-34925" y="0"/>
            <a:ext cx="7543800" cy="6821488"/>
          </a:xfrm>
        </p:spPr>
      </p:pic>
      <p:grpSp>
        <p:nvGrpSpPr>
          <p:cNvPr id="11" name="Group 10"/>
          <p:cNvGrpSpPr/>
          <p:nvPr/>
        </p:nvGrpSpPr>
        <p:grpSpPr>
          <a:xfrm>
            <a:off x="3924842" y="687377"/>
            <a:ext cx="5080245" cy="2528879"/>
            <a:chOff x="3924842" y="875318"/>
            <a:chExt cx="5080245" cy="252887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924842" y="2195971"/>
              <a:ext cx="1614036" cy="1208226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538878" y="875318"/>
              <a:ext cx="34662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39-m diameter primary mirror</a:t>
              </a:r>
            </a:p>
            <a:p>
              <a:r>
                <a:rPr lang="en-US" sz="2000" dirty="0" smtClean="0">
                  <a:solidFill>
                    <a:srgbClr val="FFFFFF"/>
                  </a:solidFill>
                </a:rPr>
                <a:t>798 hexagonal 1.4-m segments</a:t>
              </a:r>
            </a:p>
            <a:p>
              <a:r>
                <a:rPr lang="en-US" sz="2000" dirty="0" smtClean="0">
                  <a:solidFill>
                    <a:srgbClr val="FFFFFF"/>
                  </a:solidFill>
                </a:rPr>
                <a:t>Position &amp; tilt actively controlled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2" name="Picture 11" descr="K2Mirror_L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50" y="2290774"/>
            <a:ext cx="2825849" cy="247544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9851" y="1269527"/>
            <a:ext cx="3854991" cy="400110"/>
            <a:chOff x="-255201" y="36617"/>
            <a:chExt cx="3854991" cy="400110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2795702" y="36617"/>
              <a:ext cx="804088" cy="188705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255201" y="36617"/>
              <a:ext cx="30509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rgbClr val="FFFFFF"/>
                  </a:solidFill>
                </a:rPr>
                <a:t>4-m secondary mirror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595303" y="3968622"/>
            <a:ext cx="3143429" cy="2265988"/>
            <a:chOff x="1595303" y="3968622"/>
            <a:chExt cx="3143429" cy="2265988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1975651" y="3968622"/>
              <a:ext cx="890807" cy="164036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3245712" y="3968622"/>
              <a:ext cx="1493020" cy="164036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595303" y="5865278"/>
              <a:ext cx="3050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Instrument stations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0" y="5476694"/>
            <a:ext cx="1966059" cy="1040124"/>
            <a:chOff x="194809" y="5194486"/>
            <a:chExt cx="1966059" cy="1040124"/>
          </a:xfrm>
        </p:grpSpPr>
        <p:sp>
          <p:nvSpPr>
            <p:cNvPr id="28" name="Oval 27"/>
            <p:cNvSpPr/>
            <p:nvPr/>
          </p:nvSpPr>
          <p:spPr>
            <a:xfrm>
              <a:off x="1763974" y="5194486"/>
              <a:ext cx="396894" cy="343947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1481738" y="5476694"/>
              <a:ext cx="326337" cy="38858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94809" y="5865278"/>
              <a:ext cx="1966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(Tiny humans)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139779" y="6113602"/>
            <a:ext cx="4004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</a:rPr>
              <a:t>+ adaptive real-time correction of atmospheric turbulence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8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60413" y="1648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Cerro </a:t>
            </a:r>
            <a:r>
              <a:rPr lang="en-US" dirty="0" err="1" smtClean="0"/>
              <a:t>Armazones</a:t>
            </a:r>
            <a:r>
              <a:rPr lang="en-US" dirty="0" smtClean="0"/>
              <a:t>, Chile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75196" y="1417638"/>
            <a:ext cx="2720578" cy="5025698"/>
            <a:chOff x="375196" y="1417638"/>
            <a:chExt cx="2720578" cy="5025698"/>
          </a:xfrm>
        </p:grpSpPr>
        <p:pic>
          <p:nvPicPr>
            <p:cNvPr id="4" name="Picture 3" descr="chile-map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96" y="1417638"/>
              <a:ext cx="2720578" cy="5025698"/>
            </a:xfrm>
            <a:prstGeom prst="rect">
              <a:avLst/>
            </a:prstGeom>
          </p:spPr>
        </p:pic>
        <p:sp>
          <p:nvSpPr>
            <p:cNvPr id="5" name="5-Point Star 4"/>
            <p:cNvSpPr/>
            <p:nvPr/>
          </p:nvSpPr>
          <p:spPr>
            <a:xfrm>
              <a:off x="1499378" y="2408329"/>
              <a:ext cx="255777" cy="29845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19126" y="1417638"/>
            <a:ext cx="4859750" cy="3230500"/>
            <a:chOff x="3519126" y="1417638"/>
            <a:chExt cx="4859750" cy="3230500"/>
          </a:xfrm>
        </p:grpSpPr>
        <p:pic>
          <p:nvPicPr>
            <p:cNvPr id="6" name="Picture 5" descr="atacam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046" y="1417638"/>
              <a:ext cx="4806830" cy="31995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19126" y="4401917"/>
              <a:ext cx="1069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ESO/M. </a:t>
              </a:r>
              <a:r>
                <a:rPr lang="en-US" sz="1000" dirty="0" err="1" smtClean="0"/>
                <a:t>Tarenghi</a:t>
              </a:r>
              <a:endParaRPr lang="en-US" sz="1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99043" y="1890848"/>
            <a:ext cx="2144683" cy="669881"/>
            <a:chOff x="4699043" y="1890848"/>
            <a:chExt cx="2144683" cy="669881"/>
          </a:xfrm>
        </p:grpSpPr>
        <p:sp>
          <p:nvSpPr>
            <p:cNvPr id="10" name="Oval 9"/>
            <p:cNvSpPr/>
            <p:nvPr/>
          </p:nvSpPr>
          <p:spPr>
            <a:xfrm>
              <a:off x="4699043" y="1986785"/>
              <a:ext cx="908447" cy="5739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07490" y="1890848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Armazones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170251" y="3096062"/>
            <a:ext cx="113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Residence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5491" y="3162359"/>
            <a:ext cx="9144000" cy="3635190"/>
            <a:chOff x="84357" y="3670006"/>
            <a:chExt cx="9144000" cy="3635190"/>
          </a:xfrm>
        </p:grpSpPr>
        <p:sp>
          <p:nvSpPr>
            <p:cNvPr id="17" name="TextBox 16"/>
            <p:cNvSpPr txBox="1"/>
            <p:nvPr/>
          </p:nvSpPr>
          <p:spPr>
            <a:xfrm>
              <a:off x="4009238" y="3670006"/>
              <a:ext cx="890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Paranal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84357" y="3845853"/>
              <a:ext cx="9144000" cy="3459343"/>
              <a:chOff x="84357" y="3845853"/>
              <a:chExt cx="9144000" cy="345934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84357" y="3845853"/>
                <a:ext cx="9144000" cy="3447589"/>
                <a:chOff x="48861" y="3841597"/>
                <a:chExt cx="9144000" cy="3447589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4990099" y="3841597"/>
                  <a:ext cx="908447" cy="573944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 descr="vlt_pic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61" y="5588973"/>
                  <a:ext cx="9144000" cy="1700213"/>
                </a:xfrm>
                <a:prstGeom prst="rect">
                  <a:avLst/>
                </a:prstGeom>
              </p:spPr>
            </p:pic>
            <p:cxnSp>
              <p:nvCxnSpPr>
                <p:cNvPr id="15" name="Straight Arrow Connector 14"/>
                <p:cNvCxnSpPr>
                  <a:stCxn id="9" idx="4"/>
                  <a:endCxn id="11" idx="0"/>
                </p:cNvCxnSpPr>
                <p:nvPr/>
              </p:nvCxnSpPr>
              <p:spPr>
                <a:xfrm flipH="1">
                  <a:off x="4620861" y="4415541"/>
                  <a:ext cx="823462" cy="117343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109425" y="7058975"/>
                <a:ext cx="99257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ESO/B. </a:t>
                </a:r>
                <a:r>
                  <a:rPr lang="en-US" sz="1000" dirty="0" err="1" smtClean="0"/>
                  <a:t>Tafreshi</a:t>
                </a:r>
                <a:endParaRPr lang="en-US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032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HARMONI Overview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2160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“Workhorse” spectrograph for the E-ELT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Covers ~0.5 – 2.5 µm (visible and near-IR)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Resolving powers from ~500 to ~20000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Provides in 1 exposure 32,000 spectra!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4 </a:t>
            </a:r>
            <a:r>
              <a:rPr lang="en-US" sz="2400" dirty="0" smtClean="0"/>
              <a:t>spatial setting depending on target</a:t>
            </a:r>
          </a:p>
        </p:txBody>
      </p:sp>
      <p:pic>
        <p:nvPicPr>
          <p:cNvPr id="3" name="Picture 7" descr="ukat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88894"/>
            <a:ext cx="1905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ox_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15" y="6366669"/>
            <a:ext cx="1219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ogo_cral_2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10" y="6338888"/>
            <a:ext cx="457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SIC_logo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20" y="6248400"/>
            <a:ext cx="4365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ogoiac30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05" y="62865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ALSpace_logo_rgb_150dp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88" y="6398985"/>
            <a:ext cx="1000944" cy="30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36" y="6387361"/>
            <a:ext cx="1157962" cy="33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http://www.osug.fr/local/cache-vignettes/L133xH150/IPAGlogoPosCMYK-f3b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37" y="6318781"/>
            <a:ext cx="416094" cy="4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AMlogomin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14" y="6393180"/>
            <a:ext cx="925207" cy="32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ogo+name black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5"/>
          <a:stretch/>
        </p:blipFill>
        <p:spPr bwMode="auto">
          <a:xfrm>
            <a:off x="7763403" y="6334971"/>
            <a:ext cx="356309" cy="43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1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r="185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5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(Integral Field) Spectroscopy</a:t>
            </a:r>
            <a:endParaRPr lang="en-US" dirty="0"/>
          </a:p>
        </p:txBody>
      </p:sp>
      <p:pic>
        <p:nvPicPr>
          <p:cNvPr id="5" name="Picture 4" descr="spectroscop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97" y="1384538"/>
            <a:ext cx="1994724" cy="1975855"/>
          </a:xfrm>
          <a:prstGeom prst="rect">
            <a:avLst/>
          </a:prstGeom>
        </p:spPr>
      </p:pic>
      <p:pic>
        <p:nvPicPr>
          <p:cNvPr id="6" name="Picture 5" descr="g16_ksub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25" y="1417638"/>
            <a:ext cx="3764717" cy="194275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159" y="3739324"/>
            <a:ext cx="8981461" cy="2980877"/>
            <a:chOff x="83159" y="3739324"/>
            <a:chExt cx="8981461" cy="2980877"/>
          </a:xfrm>
        </p:grpSpPr>
        <p:pic>
          <p:nvPicPr>
            <p:cNvPr id="8" name="Picture 7" descr="ifu_design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59" y="3765602"/>
              <a:ext cx="5049233" cy="2954599"/>
            </a:xfrm>
            <a:prstGeom prst="rect">
              <a:avLst/>
            </a:prstGeom>
          </p:spPr>
        </p:pic>
        <p:pic>
          <p:nvPicPr>
            <p:cNvPr id="9" name="Content Placeholder 7" descr="data_cube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4" b="-15"/>
            <a:stretch/>
          </p:blipFill>
          <p:spPr>
            <a:xfrm>
              <a:off x="5197631" y="3739324"/>
              <a:ext cx="3866989" cy="298087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83159" y="2090141"/>
            <a:ext cx="163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“Simple” spectroscopy: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9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937895" y="44624"/>
            <a:ext cx="7810569" cy="6145526"/>
            <a:chOff x="693738" y="304800"/>
            <a:chExt cx="8221662" cy="6468975"/>
          </a:xfrm>
        </p:grpSpPr>
        <p:sp>
          <p:nvSpPr>
            <p:cNvPr id="3" name="Rectangle 2"/>
            <p:cNvSpPr>
              <a:spLocks/>
            </p:cNvSpPr>
            <p:nvPr/>
          </p:nvSpPr>
          <p:spPr bwMode="auto">
            <a:xfrm>
              <a:off x="693738" y="423863"/>
              <a:ext cx="2160000" cy="108000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4" name="Rectangle 3"/>
            <p:cNvSpPr>
              <a:spLocks noChangeAspect="1"/>
            </p:cNvSpPr>
            <p:nvPr/>
          </p:nvSpPr>
          <p:spPr bwMode="auto">
            <a:xfrm>
              <a:off x="3795712" y="759858"/>
              <a:ext cx="720725" cy="720725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5" name="Rectangle 4"/>
            <p:cNvSpPr>
              <a:spLocks noChangeAspect="1"/>
            </p:cNvSpPr>
            <p:nvPr/>
          </p:nvSpPr>
          <p:spPr bwMode="auto">
            <a:xfrm>
              <a:off x="5592763" y="944007"/>
              <a:ext cx="360363" cy="358775"/>
            </a:xfrm>
            <a:prstGeom prst="rect">
              <a:avLst/>
            </a:prstGeom>
            <a:solidFill>
              <a:srgbClr val="1F497D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1142999" y="1844824"/>
              <a:ext cx="1556965" cy="97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For non-AO &amp; visible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observations</a:t>
              </a: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255962" y="1844824"/>
              <a:ext cx="1617663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charset="0"/>
                  <a:cs typeface="Times New Roman" charset="0"/>
                </a:rPr>
                <a:t>For optimal sensitivity (faint targets)</a:t>
              </a: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013325" y="1524079"/>
              <a:ext cx="1539875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charset="0"/>
                  <a:cs typeface="Times New Roman" charset="0"/>
                </a:rPr>
                <a:t>Best combination of sensitivity and spatial resolution</a:t>
              </a: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762000" y="754063"/>
              <a:ext cx="19546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60 mas × 30 mas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677444" y="304800"/>
              <a:ext cx="9445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cs typeface="Comic Sans MS" charset="0"/>
                </a:rPr>
                <a:t>20 mas</a:t>
              </a: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5330825" y="304800"/>
              <a:ext cx="9080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cs typeface="Comic Sans MS" charset="0"/>
                </a:rPr>
                <a:t>10 mas</a:t>
              </a: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6553200" y="1600200"/>
              <a:ext cx="1506538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charset="0"/>
                  <a:cs typeface="Times New Roman" charset="0"/>
                </a:rPr>
                <a:t>Highest spatial resolution (diffraction limited)</a:t>
              </a:r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 bwMode="auto">
            <a:xfrm>
              <a:off x="7162800" y="1103313"/>
              <a:ext cx="144463" cy="144462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815138" y="304800"/>
              <a:ext cx="8048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cs typeface="Comic Sans MS" charset="0"/>
                </a:rPr>
                <a:t>4 mas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48938" y="3076575"/>
              <a:ext cx="5252400" cy="369720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 rot="16200000">
              <a:off x="3042138" y="4052800"/>
              <a:ext cx="2466000" cy="1749600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ＭＳ Ｐゴシック" pitchFamily="-108" charset="-128"/>
                  <a:cs typeface="ＭＳ Ｐゴシック" pitchFamily="-108" charset="-128"/>
                </a:rPr>
                <a:t>7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 rot="16200000">
              <a:off x="3659538" y="4490200"/>
              <a:ext cx="1231200" cy="874800"/>
            </a:xfrm>
            <a:prstGeom prst="rect">
              <a:avLst/>
            </a:prstGeom>
            <a:solidFill>
              <a:srgbClr val="1F497D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-108" charset="0"/>
                <a:ea typeface="Comic Sans MS" pitchFamily="-108" charset="0"/>
                <a:cs typeface="Comic Sans MS" pitchFamily="-108" charset="0"/>
              </a:endParaRPr>
            </a:p>
          </p:txBody>
        </p:sp>
        <p:sp>
          <p:nvSpPr>
            <p:cNvPr id="18" name="TextBox 6"/>
            <p:cNvSpPr txBox="1">
              <a:spLocks noChangeArrowheads="1"/>
            </p:cNvSpPr>
            <p:nvPr/>
          </p:nvSpPr>
          <p:spPr bwMode="auto">
            <a:xfrm>
              <a:off x="3491880" y="3789040"/>
              <a:ext cx="16260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3.04</a:t>
              </a: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”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 × 4.28</a:t>
              </a: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”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endParaRPr>
            </a:p>
          </p:txBody>
        </p:sp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4932040" y="3212976"/>
              <a:ext cx="15890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6.42</a:t>
              </a: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”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 × 9.12</a:t>
              </a: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”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 rot="16200000">
              <a:off x="4026738" y="4753968"/>
              <a:ext cx="496800" cy="35280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-108" charset="0"/>
                <a:ea typeface="Comic Sans MS" pitchFamily="-108" charset="0"/>
                <a:cs typeface="Comic Sans MS" pitchFamily="-108" charset="0"/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 rot="16200000">
              <a:off x="3188539" y="4668446"/>
              <a:ext cx="15520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1.52</a:t>
              </a: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”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 × 2.14</a:t>
              </a: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”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endParaRP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7223125" y="5438775"/>
              <a:ext cx="15890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0.61</a:t>
              </a: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”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 × 0.86</a:t>
              </a: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Comic Sans MS" charset="0"/>
                </a:rPr>
                <a:t>”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Comic Sans MS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4275138" y="4927600"/>
              <a:ext cx="2947987" cy="720725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stealth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TextBox 26"/>
            <p:cNvSpPr txBox="1">
              <a:spLocks noChangeArrowheads="1"/>
            </p:cNvSpPr>
            <p:nvPr/>
          </p:nvSpPr>
          <p:spPr bwMode="auto">
            <a:xfrm>
              <a:off x="7162800" y="3830638"/>
              <a:ext cx="17526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~152 × 214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(32000)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spaxels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 at all scales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79512" y="3068960"/>
            <a:ext cx="16561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Equivalent slit length: 16 </a:t>
            </a:r>
            <a:r>
              <a:rPr lang="en-US" sz="2000" dirty="0" err="1" smtClean="0"/>
              <a:t>arcmin</a:t>
            </a:r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/>
              <a:t>o</a:t>
            </a:r>
            <a:r>
              <a:rPr lang="en-US" sz="2000" dirty="0" smtClean="0"/>
              <a:t>r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3.2 </a:t>
            </a:r>
            <a:r>
              <a:rPr lang="en-US" sz="2000" dirty="0" err="1" smtClean="0"/>
              <a:t>metres</a:t>
            </a:r>
            <a:r>
              <a:rPr lang="en-US" sz="2000" dirty="0" smtClean="0"/>
              <a:t> in ELT focal plane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335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3239</TotalTime>
  <Words>1552</Words>
  <Application>Microsoft Macintosh PowerPoint</Application>
  <PresentationFormat>On-screen Show (4:3)</PresentationFormat>
  <Paragraphs>314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 Simulation-based integral field studies of high-z galaxies with E-ELT HARMONI</vt:lpstr>
      <vt:lpstr>PowerPoint Presentation</vt:lpstr>
      <vt:lpstr>HARMONI</vt:lpstr>
      <vt:lpstr>The European Extremely Large Telescope (2024)</vt:lpstr>
      <vt:lpstr>PowerPoint Presentation</vt:lpstr>
      <vt:lpstr>Cerro Armazones, Chile</vt:lpstr>
      <vt:lpstr>HARMONI Overview</vt:lpstr>
      <vt:lpstr>3D (Integral Field) Spectroscopy</vt:lpstr>
      <vt:lpstr>PowerPoint Presentation</vt:lpstr>
      <vt:lpstr>All your favourite IFU science will be possible with HARMONI</vt:lpstr>
      <vt:lpstr>Current status</vt:lpstr>
      <vt:lpstr>PowerPoint Presentation</vt:lpstr>
      <vt:lpstr>Aims</vt:lpstr>
      <vt:lpstr>The harmoni simulator </vt:lpstr>
      <vt:lpstr>(Good) Instrument modeling:  Better instruments,  Better science</vt:lpstr>
      <vt:lpstr>PowerPoint Presentation</vt:lpstr>
      <vt:lpstr>HARMONI Simulator Scheme</vt:lpstr>
      <vt:lpstr>Sky background model: ESO SkyCalc</vt:lpstr>
      <vt:lpstr>AO PSF parameterisation</vt:lpstr>
      <vt:lpstr>Effect of AO in the near-IR</vt:lpstr>
      <vt:lpstr>Simulator output verification</vt:lpstr>
      <vt:lpstr>GUI or command-line</vt:lpstr>
      <vt:lpstr>Integral field spectroscopy of high-z galaxies in the e-elt era</vt:lpstr>
      <vt:lpstr>Galaxy evolution studies with IFS</vt:lpstr>
      <vt:lpstr>Current state of the art</vt:lpstr>
      <vt:lpstr>PowerPoint Presentation</vt:lpstr>
      <vt:lpstr>HARMONI Simulation process</vt:lpstr>
      <vt:lpstr>IFS of clumpy star-forming galaxies  (S. Zieleniewski &amp; M. Swinbank)</vt:lpstr>
      <vt:lpstr>Simulated clumpy galaxies</vt:lpstr>
      <vt:lpstr>PowerPoint Presentation</vt:lpstr>
      <vt:lpstr>PowerPoint Presentation</vt:lpstr>
      <vt:lpstr>Simulating better galaxies (SK &amp; J. Devriendt; Kendrew+ in prep)</vt:lpstr>
      <vt:lpstr>NUTFB simulation@ z=3</vt:lpstr>
      <vt:lpstr>PowerPoint Presentation</vt:lpstr>
      <vt:lpstr>PowerPoint Presentation</vt:lpstr>
      <vt:lpstr>PowerPoint Presentation</vt:lpstr>
      <vt:lpstr>No “simple” extrapolation to high z</vt:lpstr>
      <vt:lpstr>PowerPoint Presentation</vt:lpstr>
      <vt:lpstr>Spatially resolved kinematics</vt:lpstr>
      <vt:lpstr>Integrated velocity + dispersion</vt:lpstr>
      <vt:lpstr>15-hour observation with HSIM</vt:lpstr>
      <vt:lpstr>Analysis options</vt:lpstr>
      <vt:lpstr>Integrated spectral fits (inner 3 kpc)</vt:lpstr>
      <vt:lpstr>Spatially resolved kinematics</vt:lpstr>
      <vt:lpstr>PowerPoint Presentation</vt:lpstr>
      <vt:lpstr>Summary: Questions &amp; Opportunities</vt:lpstr>
    </vt:vector>
  </TitlesOfParts>
  <Company>University of Oxford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Simulation-based integral field studies of high-z galaxies with E-ELT HARMONI</dc:title>
  <dc:creator>Sarah Kendrew</dc:creator>
  <cp:lastModifiedBy>Sarah Kendrew</cp:lastModifiedBy>
  <cp:revision>126</cp:revision>
  <dcterms:created xsi:type="dcterms:W3CDTF">2015-02-09T15:37:56Z</dcterms:created>
  <dcterms:modified xsi:type="dcterms:W3CDTF">2015-10-01T10:18:25Z</dcterms:modified>
</cp:coreProperties>
</file>